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5" r:id="rId2"/>
  </p:sldIdLst>
  <p:sldSz cx="7559675" cy="10691813"/>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3210" y="90"/>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30" tIns="45716" rIns="91430" bIns="45716" rtlCol="0"/>
          <a:lstStyle>
            <a:lvl1pPr algn="l">
              <a:defRPr sz="1200"/>
            </a:lvl1pPr>
          </a:lstStyle>
          <a:p>
            <a:endParaRPr lang="de-DE"/>
          </a:p>
        </p:txBody>
      </p:sp>
      <p:sp>
        <p:nvSpPr>
          <p:cNvPr id="3" name="Datumsplatzhalter 2"/>
          <p:cNvSpPr>
            <a:spLocks noGrp="1"/>
          </p:cNvSpPr>
          <p:nvPr>
            <p:ph type="dt" idx="1"/>
          </p:nvPr>
        </p:nvSpPr>
        <p:spPr>
          <a:xfrm>
            <a:off x="3819525" y="0"/>
            <a:ext cx="2921000" cy="495300"/>
          </a:xfrm>
          <a:prstGeom prst="rect">
            <a:avLst/>
          </a:prstGeom>
        </p:spPr>
        <p:txBody>
          <a:bodyPr vert="horz" lIns="91430" tIns="45716" rIns="91430" bIns="45716" rtlCol="0"/>
          <a:lstStyle>
            <a:lvl1pPr algn="r">
              <a:defRPr sz="1200"/>
            </a:lvl1pPr>
          </a:lstStyle>
          <a:p>
            <a:fld id="{6A0A4C71-889C-4DBB-A645-8D128A362A39}" type="datetimeFigureOut">
              <a:rPr lang="de-DE" smtClean="0"/>
              <a:t>19.02.2026</a:t>
            </a:fld>
            <a:endParaRPr lang="de-DE"/>
          </a:p>
        </p:txBody>
      </p:sp>
      <p:sp>
        <p:nvSpPr>
          <p:cNvPr id="4" name="Folienbildplatzhalter 3"/>
          <p:cNvSpPr>
            <a:spLocks noGrp="1" noRot="1" noChangeAspect="1"/>
          </p:cNvSpPr>
          <p:nvPr>
            <p:ph type="sldImg" idx="2"/>
          </p:nvPr>
        </p:nvSpPr>
        <p:spPr>
          <a:xfrm>
            <a:off x="2193925" y="1235075"/>
            <a:ext cx="2354263" cy="3332163"/>
          </a:xfrm>
          <a:prstGeom prst="rect">
            <a:avLst/>
          </a:prstGeom>
          <a:noFill/>
          <a:ln w="12700">
            <a:solidFill>
              <a:prstClr val="black"/>
            </a:solidFill>
          </a:ln>
        </p:spPr>
        <p:txBody>
          <a:bodyPr vert="horz" lIns="91430" tIns="45716" rIns="91430" bIns="45716" rtlCol="0" anchor="ctr"/>
          <a:lstStyle/>
          <a:p>
            <a:endParaRPr lang="de-DE"/>
          </a:p>
        </p:txBody>
      </p:sp>
      <p:sp>
        <p:nvSpPr>
          <p:cNvPr id="5" name="Notizenplatzhalter 4"/>
          <p:cNvSpPr>
            <a:spLocks noGrp="1"/>
          </p:cNvSpPr>
          <p:nvPr>
            <p:ph type="body" sz="quarter" idx="3"/>
          </p:nvPr>
        </p:nvSpPr>
        <p:spPr>
          <a:xfrm>
            <a:off x="674688" y="4752975"/>
            <a:ext cx="5392737" cy="3887788"/>
          </a:xfrm>
          <a:prstGeom prst="rect">
            <a:avLst/>
          </a:prstGeom>
        </p:spPr>
        <p:txBody>
          <a:bodyPr vert="horz" lIns="91430" tIns="45716" rIns="91430" bIns="4571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80538"/>
            <a:ext cx="2921000" cy="495300"/>
          </a:xfrm>
          <a:prstGeom prst="rect">
            <a:avLst/>
          </a:prstGeom>
        </p:spPr>
        <p:txBody>
          <a:bodyPr vert="horz" lIns="91430" tIns="45716" rIns="91430"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19525" y="9380538"/>
            <a:ext cx="2921000" cy="495300"/>
          </a:xfrm>
          <a:prstGeom prst="rect">
            <a:avLst/>
          </a:prstGeom>
        </p:spPr>
        <p:txBody>
          <a:bodyPr vert="horz" lIns="91430" tIns="45716" rIns="91430" bIns="45716" rtlCol="0" anchor="b"/>
          <a:lstStyle>
            <a:lvl1pPr algn="r">
              <a:defRPr sz="1200"/>
            </a:lvl1pPr>
          </a:lstStyle>
          <a:p>
            <a:fld id="{E20FC936-9FFD-41ED-9464-BD09BC2C089A}" type="slidenum">
              <a:rPr lang="de-DE" smtClean="0"/>
              <a:t>‹Nr.›</a:t>
            </a:fld>
            <a:endParaRPr lang="de-DE"/>
          </a:p>
        </p:txBody>
      </p:sp>
    </p:spTree>
    <p:extLst>
      <p:ext uri="{BB962C8B-B14F-4D97-AF65-F5344CB8AC3E}">
        <p14:creationId xmlns:p14="http://schemas.microsoft.com/office/powerpoint/2010/main" val="1978328286"/>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568D0-73FE-2E7F-AA75-E4BA2E99714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676E8FC-4EA9-08D9-3406-FB711EC89432}"/>
              </a:ext>
            </a:extLst>
          </p:cNvPr>
          <p:cNvSpPr>
            <a:spLocks noGrp="1" noRot="1" noChangeAspect="1"/>
          </p:cNvSpPr>
          <p:nvPr>
            <p:ph type="sldImg"/>
          </p:nvPr>
        </p:nvSpPr>
        <p:spPr>
          <a:xfrm>
            <a:off x="2193925" y="1235075"/>
            <a:ext cx="2354263" cy="3332163"/>
          </a:xfrm>
        </p:spPr>
      </p:sp>
      <p:sp>
        <p:nvSpPr>
          <p:cNvPr id="3" name="Notizenplatzhalter 2">
            <a:extLst>
              <a:ext uri="{FF2B5EF4-FFF2-40B4-BE49-F238E27FC236}">
                <a16:creationId xmlns:a16="http://schemas.microsoft.com/office/drawing/2014/main" id="{7DF83BFF-0198-5529-9795-D4CB52A43DF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531B1CA-459C-50B6-130F-6193FE1B4BED}"/>
              </a:ext>
            </a:extLst>
          </p:cNvPr>
          <p:cNvSpPr>
            <a:spLocks noGrp="1"/>
          </p:cNvSpPr>
          <p:nvPr>
            <p:ph type="sldNum" sz="quarter" idx="5"/>
          </p:nvPr>
        </p:nvSpPr>
        <p:spPr/>
        <p:txBody>
          <a:bodyPr/>
          <a:lstStyle/>
          <a:p>
            <a:fld id="{E20FC936-9FFD-41ED-9464-BD09BC2C089A}" type="slidenum">
              <a:rPr lang="de-DE" smtClean="0"/>
              <a:t>1</a:t>
            </a:fld>
            <a:endParaRPr lang="de-DE"/>
          </a:p>
        </p:txBody>
      </p:sp>
    </p:spTree>
    <p:extLst>
      <p:ext uri="{BB962C8B-B14F-4D97-AF65-F5344CB8AC3E}">
        <p14:creationId xmlns:p14="http://schemas.microsoft.com/office/powerpoint/2010/main" val="206213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238967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49284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312196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59109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185953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BF21FA8-4BA0-4465-928B-1185991AB332}" type="datetimeFigureOut">
              <a:rPr lang="de-DE" smtClean="0"/>
              <a:t>19.02.2026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13444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Mastertitelformat bearbeiten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BF21FA8-4BA0-4465-928B-1185991AB332}" type="datetimeFigureOut">
              <a:rPr lang="de-DE" smtClean="0"/>
              <a:t>19.02.2026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176253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BF21FA8-4BA0-4465-928B-1185991AB332}" type="datetimeFigureOut">
              <a:rPr lang="de-DE" smtClean="0"/>
              <a:t>19.02.2026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207810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21FA8-4BA0-4465-928B-1185991AB332}" type="datetimeFigureOut">
              <a:rPr lang="de-DE" smtClean="0"/>
              <a:t>19.02.2026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204990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9BF21FA8-4BA0-4465-928B-1185991AB332}" type="datetimeFigureOut">
              <a:rPr lang="de-DE" smtClean="0"/>
              <a:t>19.02.2026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179915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9BF21FA8-4BA0-4465-928B-1185991AB332}" type="datetimeFigureOut">
              <a:rPr lang="de-DE" smtClean="0"/>
              <a:t>19.02.2026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21993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9BF21FA8-4BA0-4465-928B-1185991AB332}" type="datetimeFigureOut">
              <a:rPr lang="de-DE" smtClean="0"/>
              <a:t>19.02.2026</a:t>
            </a:fld>
            <a:endParaRPr lang="de-D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ED42ABB-F128-4189-8829-05E8A77C3CE0}" type="slidenum">
              <a:rPr lang="de-DE" smtClean="0"/>
              <a:t>‹Nr.›</a:t>
            </a:fld>
            <a:endParaRPr lang="de-DE"/>
          </a:p>
        </p:txBody>
      </p:sp>
    </p:spTree>
    <p:extLst>
      <p:ext uri="{BB962C8B-B14F-4D97-AF65-F5344CB8AC3E}">
        <p14:creationId xmlns:p14="http://schemas.microsoft.com/office/powerpoint/2010/main" val="22707860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B05C-33A0-62E9-EC19-483C584F723D}"/>
            </a:ext>
          </a:extLst>
        </p:cNvPr>
        <p:cNvGrpSpPr/>
        <p:nvPr/>
      </p:nvGrpSpPr>
      <p:grpSpPr>
        <a:xfrm>
          <a:off x="0" y="0"/>
          <a:ext cx="0" cy="0"/>
          <a:chOff x="0" y="0"/>
          <a:chExt cx="0" cy="0"/>
        </a:xfrm>
      </p:grpSpPr>
      <p:pic>
        <p:nvPicPr>
          <p:cNvPr id="50" name="Grafik 49" descr="Ein Bild, das Wolke, Wasser, Natur, draußen enthält.&#10;&#10;KI-generierte Inhalte können fehlerhaft sein.">
            <a:extLst>
              <a:ext uri="{FF2B5EF4-FFF2-40B4-BE49-F238E27FC236}">
                <a16:creationId xmlns:a16="http://schemas.microsoft.com/office/drawing/2014/main" id="{FEB932B0-EF79-BCFE-3C26-962E75C06C8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 y="3216"/>
            <a:ext cx="7559675" cy="2113399"/>
          </a:xfrm>
          <a:prstGeom prst="rect">
            <a:avLst/>
          </a:prstGeom>
        </p:spPr>
      </p:pic>
      <p:sp>
        <p:nvSpPr>
          <p:cNvPr id="46" name="Rechteck 45">
            <a:extLst>
              <a:ext uri="{FF2B5EF4-FFF2-40B4-BE49-F238E27FC236}">
                <a16:creationId xmlns:a16="http://schemas.microsoft.com/office/drawing/2014/main" id="{24B7613D-3DC6-8BF0-DB09-16B2C2D925E6}"/>
              </a:ext>
            </a:extLst>
          </p:cNvPr>
          <p:cNvSpPr/>
          <p:nvPr/>
        </p:nvSpPr>
        <p:spPr>
          <a:xfrm>
            <a:off x="3182112" y="2247909"/>
            <a:ext cx="4377561" cy="12565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82840724-DEF3-F35B-9BF9-E1C0179A853E}"/>
              </a:ext>
            </a:extLst>
          </p:cNvPr>
          <p:cNvSpPr txBox="1"/>
          <p:nvPr/>
        </p:nvSpPr>
        <p:spPr>
          <a:xfrm>
            <a:off x="97077" y="2202759"/>
            <a:ext cx="7113288" cy="1384995"/>
          </a:xfrm>
          <a:prstGeom prst="rect">
            <a:avLst/>
          </a:prstGeom>
          <a:noFill/>
        </p:spPr>
        <p:txBody>
          <a:bodyPr wrap="square">
            <a:spAutoFit/>
          </a:bodyPr>
          <a:lstStyle/>
          <a:p>
            <a:pPr marL="2419350" indent="-2419350">
              <a:spcAft>
                <a:spcPts val="600"/>
              </a:spcAft>
              <a:tabLst>
                <a:tab pos="1433513" algn="ctr"/>
              </a:tabLst>
            </a:pPr>
            <a:r>
              <a:rPr lang="en-US" sz="2400" dirty="0">
                <a:solidFill>
                  <a:srgbClr val="5A78A0"/>
                </a:solidFill>
                <a:latin typeface="+mj-lt"/>
              </a:rPr>
              <a:t>	AQUACULTURE</a:t>
            </a:r>
            <a:r>
              <a:rPr lang="en-US" sz="1400" dirty="0">
                <a:solidFill>
                  <a:srgbClr val="333333"/>
                </a:solidFill>
                <a:latin typeface="Aptos Light" panose="020B0004020202020204" pitchFamily="34" charset="0"/>
              </a:rPr>
              <a:t> 		</a:t>
            </a:r>
            <a:r>
              <a:rPr lang="en-US" sz="1200" cap="all" dirty="0">
                <a:solidFill>
                  <a:srgbClr val="333333"/>
                </a:solidFill>
                <a:latin typeface="+mj-lt"/>
              </a:rPr>
              <a:t>for reliable process control</a:t>
            </a:r>
          </a:p>
          <a:p>
            <a:pPr marL="2419350" indent="-2419350">
              <a:spcAft>
                <a:spcPts val="600"/>
              </a:spcAft>
              <a:tabLst>
                <a:tab pos="1433513" algn="ctr"/>
              </a:tabLst>
            </a:pPr>
            <a:r>
              <a:rPr lang="en-US" sz="2400" dirty="0">
                <a:solidFill>
                  <a:srgbClr val="5A78A0"/>
                </a:solidFill>
                <a:latin typeface="+mj-lt"/>
              </a:rPr>
              <a:t>	HYDROELECTRICITY</a:t>
            </a:r>
            <a:r>
              <a:rPr lang="en-US" sz="1400" dirty="0">
                <a:solidFill>
                  <a:srgbClr val="333333"/>
                </a:solidFill>
                <a:latin typeface="Aptos Light" panose="020B0004020202020204" pitchFamily="34" charset="0"/>
              </a:rPr>
              <a:t> 	</a:t>
            </a:r>
            <a:r>
              <a:rPr lang="en-US" sz="1200" cap="all" dirty="0">
                <a:solidFill>
                  <a:srgbClr val="333333"/>
                </a:solidFill>
                <a:latin typeface="+mj-lt"/>
              </a:rPr>
              <a:t>for long-term monitoring of reservoirs</a:t>
            </a:r>
            <a:endParaRPr lang="en-US" sz="1400" cap="all" dirty="0">
              <a:solidFill>
                <a:srgbClr val="333333"/>
              </a:solidFill>
              <a:latin typeface="+mj-lt"/>
            </a:endParaRPr>
          </a:p>
          <a:p>
            <a:pPr marL="2419350" indent="-2419350">
              <a:spcAft>
                <a:spcPts val="600"/>
              </a:spcAft>
              <a:tabLst>
                <a:tab pos="1433513" algn="ctr"/>
              </a:tabLst>
            </a:pPr>
            <a:r>
              <a:rPr lang="en-US" sz="2400" dirty="0">
                <a:solidFill>
                  <a:srgbClr val="5A78A0"/>
                </a:solidFill>
                <a:latin typeface="+mj-lt"/>
              </a:rPr>
              <a:t>	COASTAL</a:t>
            </a:r>
            <a:r>
              <a:rPr lang="en-US" sz="1400" dirty="0">
                <a:solidFill>
                  <a:schemeClr val="accent1"/>
                </a:solidFill>
                <a:latin typeface="Aptos Light" panose="020B0004020202020204" pitchFamily="34" charset="0"/>
              </a:rPr>
              <a:t> </a:t>
            </a:r>
            <a:r>
              <a:rPr lang="en-US" sz="1400" dirty="0">
                <a:solidFill>
                  <a:srgbClr val="333333"/>
                </a:solidFill>
                <a:latin typeface="Aptos Light" panose="020B0004020202020204" pitchFamily="34" charset="0"/>
              </a:rPr>
              <a:t>			</a:t>
            </a:r>
            <a:r>
              <a:rPr lang="en-US" sz="1200" cap="all" dirty="0">
                <a:solidFill>
                  <a:srgbClr val="333333"/>
                </a:solidFill>
                <a:latin typeface="+mj-lt"/>
              </a:rPr>
              <a:t>for the survey of water quality</a:t>
            </a:r>
            <a:endParaRPr lang="en-US" sz="1400" cap="all" dirty="0">
              <a:solidFill>
                <a:srgbClr val="333333"/>
              </a:solidFill>
              <a:latin typeface="+mj-lt"/>
            </a:endParaRPr>
          </a:p>
        </p:txBody>
      </p:sp>
      <p:sp>
        <p:nvSpPr>
          <p:cNvPr id="17" name="Rectangle 2">
            <a:extLst>
              <a:ext uri="{FF2B5EF4-FFF2-40B4-BE49-F238E27FC236}">
                <a16:creationId xmlns:a16="http://schemas.microsoft.com/office/drawing/2014/main" id="{70EB5098-4C36-C021-EBA9-4D1E0BFB025C}"/>
              </a:ext>
            </a:extLst>
          </p:cNvPr>
          <p:cNvSpPr>
            <a:spLocks noChangeArrowheads="1"/>
          </p:cNvSpPr>
          <p:nvPr/>
        </p:nvSpPr>
        <p:spPr bwMode="auto">
          <a:xfrm>
            <a:off x="350838" y="424529"/>
            <a:ext cx="184731"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6" name="Rectangle 5">
            <a:extLst>
              <a:ext uri="{FF2B5EF4-FFF2-40B4-BE49-F238E27FC236}">
                <a16:creationId xmlns:a16="http://schemas.microsoft.com/office/drawing/2014/main" id="{3316E5EB-7AD5-DFC9-6850-3811157C13C8}"/>
              </a:ext>
            </a:extLst>
          </p:cNvPr>
          <p:cNvSpPr>
            <a:spLocks noChangeArrowheads="1"/>
          </p:cNvSpPr>
          <p:nvPr/>
        </p:nvSpPr>
        <p:spPr bwMode="auto">
          <a:xfrm>
            <a:off x="350838" y="424529"/>
            <a:ext cx="184731"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7" name="Rectangle 6">
            <a:extLst>
              <a:ext uri="{FF2B5EF4-FFF2-40B4-BE49-F238E27FC236}">
                <a16:creationId xmlns:a16="http://schemas.microsoft.com/office/drawing/2014/main" id="{3F7C3D41-936B-8CA6-93E8-2233FEDEA86B}"/>
              </a:ext>
            </a:extLst>
          </p:cNvPr>
          <p:cNvSpPr>
            <a:spLocks noChangeArrowheads="1"/>
          </p:cNvSpPr>
          <p:nvPr/>
        </p:nvSpPr>
        <p:spPr bwMode="auto">
          <a:xfrm>
            <a:off x="1" y="9926220"/>
            <a:ext cx="7559674" cy="775597"/>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indent="92075" defTabSz="914400" eaLnBrk="0" fontAlgn="base" hangingPunct="0">
              <a:spcBef>
                <a:spcPct val="0"/>
              </a:spcBef>
              <a:spcAft>
                <a:spcPct val="0"/>
              </a:spcAft>
              <a:defRPr/>
            </a:pPr>
            <a:r>
              <a:rPr lang="de-DE" altLang="de-DE" sz="920" cap="all" dirty="0">
                <a:solidFill>
                  <a:srgbClr val="5A78A0"/>
                </a:solidFill>
                <a:latin typeface="Aptos Light" panose="020B0004020202020204" pitchFamily="34" charset="0"/>
                <a:ea typeface="Times New Roman" panose="02020603050405020304" pitchFamily="18" charset="0"/>
                <a:cs typeface="Times New Roman" panose="02020603050405020304" pitchFamily="18" charset="0"/>
              </a:rPr>
              <a:t>Franatech GmbH      www.franatech.com      </a:t>
            </a:r>
            <a:r>
              <a:rPr lang="en-GB" altLang="de-DE" sz="920" cap="all" dirty="0">
                <a:solidFill>
                  <a:srgbClr val="5A78A0"/>
                </a:solidFill>
                <a:latin typeface="Aptos Light" panose="020B0004020202020204" pitchFamily="34" charset="0"/>
              </a:rPr>
              <a:t>Info@franatech.com</a:t>
            </a:r>
            <a:endParaRPr lang="de-DE" altLang="de-DE" sz="920" dirty="0">
              <a:solidFill>
                <a:srgbClr val="5A78A0"/>
              </a:solidFill>
              <a:latin typeface="Aptos Light" panose="020B0004020202020204" pitchFamily="34" charset="0"/>
            </a:endParaRPr>
          </a:p>
          <a:p>
            <a:pPr indent="92075" defTabSz="914400" eaLnBrk="0" fontAlgn="base" hangingPunct="0">
              <a:spcBef>
                <a:spcPct val="0"/>
              </a:spcBef>
              <a:spcAft>
                <a:spcPct val="0"/>
              </a:spcAft>
            </a:pPr>
            <a:r>
              <a:rPr lang="en-GB" altLang="de-DE" sz="2600" cap="all" dirty="0">
                <a:solidFill>
                  <a:srgbClr val="5A78A0"/>
                </a:solidFill>
                <a:latin typeface="+mj-lt"/>
              </a:rPr>
              <a:t>WE GO THE WAY WITH YOU.</a:t>
            </a:r>
          </a:p>
          <a:p>
            <a:pPr indent="92075" defTabSz="914400" eaLnBrk="0" fontAlgn="base" hangingPunct="0">
              <a:spcBef>
                <a:spcPct val="0"/>
              </a:spcBef>
              <a:spcAft>
                <a:spcPct val="0"/>
              </a:spcAft>
            </a:pPr>
            <a:r>
              <a:rPr lang="en-GB" altLang="de-DE" sz="910" dirty="0">
                <a:solidFill>
                  <a:srgbClr val="5A78A0"/>
                </a:solidFill>
                <a:latin typeface="Aptos Light" panose="020B0004020202020204" pitchFamily="34" charset="0"/>
              </a:rPr>
              <a:t>ENVIRONMENTAL MONITORING   GAS LEAK DETECTION  OIL LEAK DETECTION</a:t>
            </a:r>
          </a:p>
        </p:txBody>
      </p:sp>
      <p:sp>
        <p:nvSpPr>
          <p:cNvPr id="16" name="Textfeld 15">
            <a:extLst>
              <a:ext uri="{FF2B5EF4-FFF2-40B4-BE49-F238E27FC236}">
                <a16:creationId xmlns:a16="http://schemas.microsoft.com/office/drawing/2014/main" id="{A3F2BC22-99EB-4A15-AB47-508D6474BFDF}"/>
              </a:ext>
            </a:extLst>
          </p:cNvPr>
          <p:cNvSpPr txBox="1"/>
          <p:nvPr/>
        </p:nvSpPr>
        <p:spPr>
          <a:xfrm>
            <a:off x="0" y="3645244"/>
            <a:ext cx="3182112" cy="3078072"/>
          </a:xfrm>
          <a:prstGeom prst="rect">
            <a:avLst/>
          </a:prstGeom>
          <a:solidFill>
            <a:schemeClr val="bg1">
              <a:lumMod val="95000"/>
            </a:schemeClr>
          </a:solidFill>
        </p:spPr>
        <p:txBody>
          <a:bodyPr wrap="square" tIns="36000" rIns="180000" bIns="36000" anchor="ctr" anchorCtr="0">
            <a:noAutofit/>
          </a:bodyPr>
          <a:lstStyle/>
          <a:p>
            <a:pPr marL="92075" algn="just">
              <a:tabLst>
                <a:tab pos="3589338" algn="l"/>
                <a:tab pos="3678238" algn="l"/>
              </a:tabLst>
            </a:pPr>
            <a:r>
              <a:rPr lang="en-US" sz="1100" dirty="0">
                <a:latin typeface="Aptos Light" panose="020B0004020202020204" pitchFamily="34" charset="0"/>
              </a:rPr>
              <a:t>The FRANATECH CO</a:t>
            </a:r>
            <a:r>
              <a:rPr lang="en-US" sz="1100" baseline="-25000" dirty="0">
                <a:latin typeface="Aptos Light" panose="020B0004020202020204" pitchFamily="34" charset="0"/>
              </a:rPr>
              <a:t>2 </a:t>
            </a:r>
            <a:r>
              <a:rPr lang="en-US" sz="1100" dirty="0">
                <a:latin typeface="Aptos Light" panose="020B0004020202020204" pitchFamily="34" charset="0"/>
              </a:rPr>
              <a:t>HR sensor set is a stand-alone CO2 measuring device which enables the user for online monitoring and datalogging in a standard data format. The sensor measures the Carbon Dioxide dissolved in fresh or salt water. The concentration of dissolved CO</a:t>
            </a:r>
            <a:r>
              <a:rPr lang="en-US" sz="1100" baseline="-25000" dirty="0">
                <a:latin typeface="Aptos Light" panose="020B0004020202020204" pitchFamily="34" charset="0"/>
              </a:rPr>
              <a:t>2</a:t>
            </a:r>
            <a:r>
              <a:rPr lang="en-US" sz="1100" dirty="0">
                <a:latin typeface="Aptos Light" panose="020B0004020202020204" pitchFamily="34" charset="0"/>
              </a:rPr>
              <a:t> in the water equilibrates with the concentration in the internal detector room of the sensor. Outside water and detector room are separated by a pressure resistant membrane inlet system, which is impermeable to water and ions, but let gases diffuse freely back and forth. The process is continuous and reversible, so that the changes of internal concentration are mirroring the changes in the outside water. The internal detector uses Infra-Red Absorptiometry to </a:t>
            </a:r>
            <a:r>
              <a:rPr lang="en-US" sz="1100" dirty="0" err="1">
                <a:latin typeface="Aptos Light" panose="020B0004020202020204" pitchFamily="34" charset="0"/>
              </a:rPr>
              <a:t>analyse</a:t>
            </a:r>
            <a:r>
              <a:rPr lang="en-US" sz="1100" dirty="0">
                <a:latin typeface="Aptos Light" panose="020B0004020202020204" pitchFamily="34" charset="0"/>
              </a:rPr>
              <a:t> the gas. This technology is tuned for CO</a:t>
            </a:r>
            <a:r>
              <a:rPr lang="en-US" sz="1100" baseline="-25000" dirty="0">
                <a:latin typeface="Aptos Light" panose="020B0004020202020204" pitchFamily="34" charset="0"/>
              </a:rPr>
              <a:t>2</a:t>
            </a:r>
            <a:r>
              <a:rPr lang="en-US" sz="1100" dirty="0">
                <a:latin typeface="Aptos Light" panose="020B0004020202020204" pitchFamily="34" charset="0"/>
              </a:rPr>
              <a:t>, thus minimizing cross-sensitivities.</a:t>
            </a:r>
            <a:endParaRPr lang="de-DE" sz="1100" dirty="0">
              <a:latin typeface="Aptos Light" panose="020B0004020202020204" pitchFamily="34" charset="0"/>
            </a:endParaRPr>
          </a:p>
        </p:txBody>
      </p:sp>
      <p:sp>
        <p:nvSpPr>
          <p:cNvPr id="10" name="Textfeld 9">
            <a:extLst>
              <a:ext uri="{FF2B5EF4-FFF2-40B4-BE49-F238E27FC236}">
                <a16:creationId xmlns:a16="http://schemas.microsoft.com/office/drawing/2014/main" id="{00371D31-32C5-9210-F01A-7E836C5E0EC1}"/>
              </a:ext>
            </a:extLst>
          </p:cNvPr>
          <p:cNvSpPr txBox="1"/>
          <p:nvPr/>
        </p:nvSpPr>
        <p:spPr>
          <a:xfrm>
            <a:off x="3271521" y="6226910"/>
            <a:ext cx="4121496" cy="3647152"/>
          </a:xfrm>
          <a:prstGeom prst="rect">
            <a:avLst/>
          </a:prstGeom>
          <a:noFill/>
        </p:spPr>
        <p:txBody>
          <a:bodyPr wrap="square">
            <a:spAutoFit/>
          </a:bodyPr>
          <a:lstStyle/>
          <a:p>
            <a:pPr>
              <a:tabLst>
                <a:tab pos="1436688" algn="l"/>
              </a:tabLst>
            </a:pPr>
            <a:r>
              <a:rPr lang="de-DE" sz="1100" dirty="0">
                <a:solidFill>
                  <a:srgbClr val="333333"/>
                </a:solidFill>
                <a:latin typeface="Aptos Light" panose="020B0004020202020204" pitchFamily="34" charset="0"/>
              </a:rPr>
              <a:t>SENSOR</a:t>
            </a:r>
          </a:p>
          <a:p>
            <a:pPr>
              <a:tabLst>
                <a:tab pos="1436688" algn="l"/>
              </a:tabLst>
            </a:pPr>
            <a:r>
              <a:rPr lang="de-DE" sz="1100" dirty="0">
                <a:solidFill>
                  <a:srgbClr val="333333"/>
                </a:solidFill>
                <a:latin typeface="Aptos Light" panose="020B0004020202020204" pitchFamily="34" charset="0"/>
              </a:rPr>
              <a:t>Depth		</a:t>
            </a:r>
            <a:r>
              <a:rPr lang="de-DE" sz="1100" dirty="0" err="1">
                <a:solidFill>
                  <a:srgbClr val="333333"/>
                </a:solidFill>
                <a:latin typeface="Aptos Light" panose="020B0004020202020204" pitchFamily="34" charset="0"/>
              </a:rPr>
              <a:t>up</a:t>
            </a:r>
            <a:r>
              <a:rPr lang="de-DE" sz="1100" dirty="0">
                <a:solidFill>
                  <a:srgbClr val="333333"/>
                </a:solidFill>
                <a:latin typeface="Aptos Light" panose="020B0004020202020204" pitchFamily="34" charset="0"/>
              </a:rPr>
              <a:t> </a:t>
            </a:r>
            <a:r>
              <a:rPr lang="de-DE" sz="1100" dirty="0" err="1">
                <a:solidFill>
                  <a:srgbClr val="333333"/>
                </a:solidFill>
                <a:latin typeface="Aptos Light" panose="020B0004020202020204" pitchFamily="34" charset="0"/>
              </a:rPr>
              <a:t>to</a:t>
            </a:r>
            <a:r>
              <a:rPr lang="de-DE" sz="1100" dirty="0">
                <a:solidFill>
                  <a:srgbClr val="333333"/>
                </a:solidFill>
                <a:latin typeface="Aptos Light" panose="020B0004020202020204" pitchFamily="34" charset="0"/>
              </a:rPr>
              <a:t> 300m</a:t>
            </a:r>
          </a:p>
          <a:p>
            <a:pPr>
              <a:tabLst>
                <a:tab pos="1436688" algn="l"/>
              </a:tabLst>
            </a:pPr>
            <a:r>
              <a:rPr lang="de-DE" sz="1100" dirty="0">
                <a:solidFill>
                  <a:srgbClr val="333333"/>
                </a:solidFill>
                <a:latin typeface="Aptos Light" panose="020B0004020202020204" pitchFamily="34" charset="0"/>
              </a:rPr>
              <a:t>Range		1 - 50 mg/l</a:t>
            </a:r>
          </a:p>
          <a:p>
            <a:pPr>
              <a:tabLst>
                <a:tab pos="1436688" algn="l"/>
              </a:tabLst>
            </a:pPr>
            <a:r>
              <a:rPr lang="de-DE" sz="1100" dirty="0">
                <a:solidFill>
                  <a:srgbClr val="333333"/>
                </a:solidFill>
                <a:latin typeface="Aptos Light" panose="020B0004020202020204" pitchFamily="34" charset="0"/>
              </a:rPr>
              <a:t>Operation </a:t>
            </a:r>
            <a:r>
              <a:rPr lang="de-DE" sz="1100" dirty="0" err="1">
                <a:solidFill>
                  <a:srgbClr val="333333"/>
                </a:solidFill>
                <a:latin typeface="Aptos Light" panose="020B0004020202020204" pitchFamily="34" charset="0"/>
              </a:rPr>
              <a:t>temperature</a:t>
            </a:r>
            <a:r>
              <a:rPr lang="de-DE" sz="1100" dirty="0">
                <a:solidFill>
                  <a:srgbClr val="333333"/>
                </a:solidFill>
                <a:latin typeface="Aptos Light" panose="020B0004020202020204" pitchFamily="34" charset="0"/>
              </a:rPr>
              <a:t> 		-2°C - +40°C</a:t>
            </a:r>
          </a:p>
          <a:p>
            <a:pPr>
              <a:tabLst>
                <a:tab pos="1436688" algn="l"/>
              </a:tabLst>
            </a:pPr>
            <a:r>
              <a:rPr lang="de-DE" sz="1100" dirty="0" err="1">
                <a:solidFill>
                  <a:srgbClr val="333333"/>
                </a:solidFill>
                <a:latin typeface="Aptos Light" panose="020B0004020202020204" pitchFamily="34" charset="0"/>
              </a:rPr>
              <a:t>Salinity</a:t>
            </a:r>
            <a:r>
              <a:rPr lang="de-DE" sz="1100" dirty="0">
                <a:solidFill>
                  <a:srgbClr val="333333"/>
                </a:solidFill>
                <a:latin typeface="Aptos Light" panose="020B0004020202020204" pitchFamily="34" charset="0"/>
              </a:rPr>
              <a:t> 		0.5 – 40.0 ‰</a:t>
            </a:r>
          </a:p>
          <a:p>
            <a:pPr>
              <a:tabLst>
                <a:tab pos="1436688" algn="l"/>
              </a:tabLst>
            </a:pPr>
            <a:r>
              <a:rPr lang="de-DE" sz="1100" dirty="0">
                <a:solidFill>
                  <a:srgbClr val="333333"/>
                </a:solidFill>
                <a:latin typeface="Aptos Light" panose="020B0004020202020204" pitchFamily="34" charset="0"/>
              </a:rPr>
              <a:t>Sensor		2.6 kg</a:t>
            </a:r>
          </a:p>
          <a:p>
            <a:pPr>
              <a:tabLst>
                <a:tab pos="1436688" algn="l"/>
              </a:tabLst>
            </a:pPr>
            <a:r>
              <a:rPr lang="de-DE" sz="1100" dirty="0">
                <a:solidFill>
                  <a:srgbClr val="333333"/>
                </a:solidFill>
                <a:latin typeface="Aptos Light" panose="020B0004020202020204" pitchFamily="34" charset="0"/>
              </a:rPr>
              <a:t>Part </a:t>
            </a:r>
            <a:r>
              <a:rPr lang="de-DE" sz="1100" dirty="0" err="1">
                <a:solidFill>
                  <a:srgbClr val="333333"/>
                </a:solidFill>
                <a:latin typeface="Aptos Light" panose="020B0004020202020204" pitchFamily="34" charset="0"/>
              </a:rPr>
              <a:t>number</a:t>
            </a:r>
            <a:r>
              <a:rPr lang="de-DE" sz="1100" dirty="0">
                <a:solidFill>
                  <a:srgbClr val="333333"/>
                </a:solidFill>
                <a:latin typeface="Aptos Light" panose="020B0004020202020204" pitchFamily="34" charset="0"/>
              </a:rPr>
              <a:t> Franatech		106381</a:t>
            </a:r>
          </a:p>
          <a:p>
            <a:pPr>
              <a:tabLst>
                <a:tab pos="1436688" algn="l"/>
              </a:tabLst>
            </a:pPr>
            <a:endParaRPr lang="de-DE" sz="1100" dirty="0">
              <a:solidFill>
                <a:srgbClr val="333333"/>
              </a:solidFill>
              <a:latin typeface="Aptos Light" panose="020B0004020202020204" pitchFamily="34" charset="0"/>
            </a:endParaRPr>
          </a:p>
          <a:p>
            <a:pPr>
              <a:tabLst>
                <a:tab pos="1436688" algn="l"/>
              </a:tabLst>
            </a:pPr>
            <a:r>
              <a:rPr lang="de-DE" sz="1100" dirty="0">
                <a:solidFill>
                  <a:srgbClr val="333333"/>
                </a:solidFill>
                <a:latin typeface="Aptos Light" panose="020B0004020202020204" pitchFamily="34" charset="0"/>
              </a:rPr>
              <a:t>STANDARD CABLE		MCIL4F (10m)</a:t>
            </a:r>
          </a:p>
          <a:p>
            <a:pPr>
              <a:tabLst>
                <a:tab pos="1436688" algn="l"/>
              </a:tabLst>
            </a:pPr>
            <a:r>
              <a:rPr lang="de-DE" sz="1100" dirty="0">
                <a:solidFill>
                  <a:srgbClr val="333333"/>
                </a:solidFill>
                <a:latin typeface="Aptos Light" panose="020B0004020202020204" pitchFamily="34" charset="0"/>
              </a:rPr>
              <a:t>Part </a:t>
            </a:r>
            <a:r>
              <a:rPr lang="de-DE" sz="1100" dirty="0" err="1">
                <a:solidFill>
                  <a:srgbClr val="333333"/>
                </a:solidFill>
                <a:latin typeface="Aptos Light" panose="020B0004020202020204" pitchFamily="34" charset="0"/>
              </a:rPr>
              <a:t>number</a:t>
            </a:r>
            <a:r>
              <a:rPr lang="de-DE" sz="1100" dirty="0">
                <a:solidFill>
                  <a:srgbClr val="333333"/>
                </a:solidFill>
                <a:latin typeface="Aptos Light" panose="020B0004020202020204" pitchFamily="34" charset="0"/>
              </a:rPr>
              <a:t> Franatech		103006</a:t>
            </a:r>
          </a:p>
          <a:p>
            <a:pPr>
              <a:tabLst>
                <a:tab pos="1436688" algn="l"/>
              </a:tabLst>
            </a:pPr>
            <a:endParaRPr lang="de-DE" sz="1100" dirty="0">
              <a:solidFill>
                <a:srgbClr val="333333"/>
              </a:solidFill>
              <a:latin typeface="Aptos Light" panose="020B0004020202020204" pitchFamily="34" charset="0"/>
            </a:endParaRPr>
          </a:p>
          <a:p>
            <a:pPr>
              <a:tabLst>
                <a:tab pos="1436688" algn="l"/>
              </a:tabLst>
            </a:pPr>
            <a:r>
              <a:rPr lang="de-DE" sz="1100" dirty="0">
                <a:solidFill>
                  <a:srgbClr val="333333"/>
                </a:solidFill>
                <a:latin typeface="Aptos Light" panose="020B0004020202020204" pitchFamily="34" charset="0"/>
              </a:rPr>
              <a:t>DATALOGGER</a:t>
            </a:r>
          </a:p>
          <a:p>
            <a:pPr>
              <a:tabLst>
                <a:tab pos="1436688" algn="l"/>
              </a:tabLst>
            </a:pPr>
            <a:r>
              <a:rPr lang="de-DE" sz="1100" dirty="0">
                <a:solidFill>
                  <a:srgbClr val="333333"/>
                </a:solidFill>
                <a:latin typeface="Aptos Light" panose="020B0004020202020204" pitchFamily="34" charset="0"/>
              </a:rPr>
              <a:t>Power </a:t>
            </a:r>
            <a:r>
              <a:rPr lang="de-DE" sz="1100" dirty="0" err="1">
                <a:solidFill>
                  <a:srgbClr val="333333"/>
                </a:solidFill>
                <a:latin typeface="Aptos Light" panose="020B0004020202020204" pitchFamily="34" charset="0"/>
              </a:rPr>
              <a:t>supply</a:t>
            </a:r>
            <a:r>
              <a:rPr lang="de-DE" sz="1100" dirty="0">
                <a:solidFill>
                  <a:srgbClr val="333333"/>
                </a:solidFill>
                <a:latin typeface="Aptos Light" panose="020B0004020202020204" pitchFamily="34" charset="0"/>
              </a:rPr>
              <a:t>		24 V DC (9–30 V) </a:t>
            </a:r>
            <a:r>
              <a:rPr lang="de-DE" sz="1100" dirty="0" err="1">
                <a:solidFill>
                  <a:srgbClr val="333333"/>
                </a:solidFill>
                <a:latin typeface="Aptos Light" panose="020B0004020202020204" pitchFamily="34" charset="0"/>
              </a:rPr>
              <a:t>or</a:t>
            </a:r>
            <a:r>
              <a:rPr lang="de-DE" sz="1100" dirty="0">
                <a:solidFill>
                  <a:srgbClr val="333333"/>
                </a:solidFill>
                <a:latin typeface="Aptos Light" panose="020B0004020202020204" pitchFamily="34" charset="0"/>
              </a:rPr>
              <a:t> 110–240 V AC</a:t>
            </a:r>
          </a:p>
          <a:p>
            <a:pPr>
              <a:tabLst>
                <a:tab pos="1436688" algn="l"/>
              </a:tabLst>
            </a:pPr>
            <a:r>
              <a:rPr lang="de-DE" sz="1100" dirty="0">
                <a:solidFill>
                  <a:srgbClr val="333333"/>
                </a:solidFill>
                <a:latin typeface="Aptos Light" panose="020B0004020202020204" pitchFamily="34" charset="0"/>
              </a:rPr>
              <a:t>Power </a:t>
            </a:r>
            <a:r>
              <a:rPr lang="de-DE" sz="1100" dirty="0" err="1">
                <a:solidFill>
                  <a:srgbClr val="333333"/>
                </a:solidFill>
                <a:latin typeface="Aptos Light" panose="020B0004020202020204" pitchFamily="34" charset="0"/>
              </a:rPr>
              <a:t>consumption</a:t>
            </a:r>
            <a:r>
              <a:rPr lang="de-DE" sz="1100" dirty="0">
                <a:solidFill>
                  <a:srgbClr val="333333"/>
                </a:solidFill>
                <a:latin typeface="Aptos Light" panose="020B0004020202020204" pitchFamily="34" charset="0"/>
              </a:rPr>
              <a:t> 		~6 W</a:t>
            </a:r>
          </a:p>
          <a:p>
            <a:pPr>
              <a:tabLst>
                <a:tab pos="1436688" algn="l"/>
              </a:tabLst>
            </a:pPr>
            <a:r>
              <a:rPr lang="de-DE" sz="1100" dirty="0">
                <a:solidFill>
                  <a:srgbClr val="333333"/>
                </a:solidFill>
                <a:latin typeface="Aptos Light" panose="020B0004020202020204" pitchFamily="34" charset="0"/>
              </a:rPr>
              <a:t>Outputs		RS485, 3 × 4–20 mA (CO₂ </a:t>
            </a:r>
            <a:r>
              <a:rPr lang="de-DE" sz="1100" dirty="0" err="1">
                <a:solidFill>
                  <a:srgbClr val="333333"/>
                </a:solidFill>
                <a:latin typeface="Aptos Light" panose="020B0004020202020204" pitchFamily="34" charset="0"/>
              </a:rPr>
              <a:t>ppmv</a:t>
            </a:r>
            <a:r>
              <a:rPr lang="de-DE" sz="1100" dirty="0">
                <a:solidFill>
                  <a:srgbClr val="333333"/>
                </a:solidFill>
                <a:latin typeface="Aptos Light" panose="020B0004020202020204" pitchFamily="34" charset="0"/>
              </a:rPr>
              <a:t>, 		CO₂ mg/l, </a:t>
            </a:r>
            <a:r>
              <a:rPr lang="de-DE" sz="1100" dirty="0" err="1">
                <a:solidFill>
                  <a:srgbClr val="333333"/>
                </a:solidFill>
                <a:latin typeface="Aptos Light" panose="020B0004020202020204" pitchFamily="34" charset="0"/>
              </a:rPr>
              <a:t>temperature</a:t>
            </a:r>
            <a:r>
              <a:rPr lang="de-DE" sz="1100" dirty="0">
                <a:solidFill>
                  <a:srgbClr val="333333"/>
                </a:solidFill>
                <a:latin typeface="Aptos Light" panose="020B0004020202020204" pitchFamily="34" charset="0"/>
              </a:rPr>
              <a:t>)</a:t>
            </a:r>
          </a:p>
          <a:p>
            <a:pPr>
              <a:tabLst>
                <a:tab pos="1436688" algn="l"/>
              </a:tabLst>
            </a:pPr>
            <a:r>
              <a:rPr lang="de-DE" sz="1100" dirty="0">
                <a:solidFill>
                  <a:srgbClr val="333333"/>
                </a:solidFill>
                <a:latin typeface="Aptos Light" panose="020B0004020202020204" pitchFamily="34" charset="0"/>
              </a:rPr>
              <a:t>Data </a:t>
            </a:r>
            <a:r>
              <a:rPr lang="de-DE" sz="1100" dirty="0" err="1">
                <a:solidFill>
                  <a:srgbClr val="333333"/>
                </a:solidFill>
                <a:latin typeface="Aptos Light" panose="020B0004020202020204" pitchFamily="34" charset="0"/>
              </a:rPr>
              <a:t>storage</a:t>
            </a:r>
            <a:r>
              <a:rPr lang="de-DE" sz="1100" dirty="0">
                <a:solidFill>
                  <a:srgbClr val="333333"/>
                </a:solidFill>
                <a:latin typeface="Aptos Light" panose="020B0004020202020204" pitchFamily="34" charset="0"/>
              </a:rPr>
              <a:t> 		Internal MicroSD (FAT32)</a:t>
            </a:r>
          </a:p>
          <a:p>
            <a:pPr>
              <a:tabLst>
                <a:tab pos="1436688" algn="l"/>
              </a:tabLst>
            </a:pPr>
            <a:r>
              <a:rPr lang="de-DE" sz="1100" dirty="0" err="1">
                <a:solidFill>
                  <a:srgbClr val="333333"/>
                </a:solidFill>
                <a:latin typeface="Aptos Light" panose="020B0004020202020204" pitchFamily="34" charset="0"/>
              </a:rPr>
              <a:t>Protection</a:t>
            </a:r>
            <a:r>
              <a:rPr lang="de-DE" sz="1100" dirty="0">
                <a:solidFill>
                  <a:srgbClr val="333333"/>
                </a:solidFill>
                <a:latin typeface="Aptos Light" panose="020B0004020202020204" pitchFamily="34" charset="0"/>
              </a:rPr>
              <a:t> </a:t>
            </a:r>
            <a:r>
              <a:rPr lang="de-DE" sz="1100" dirty="0" err="1">
                <a:solidFill>
                  <a:srgbClr val="333333"/>
                </a:solidFill>
                <a:latin typeface="Aptos Light" panose="020B0004020202020204" pitchFamily="34" charset="0"/>
              </a:rPr>
              <a:t>class</a:t>
            </a:r>
            <a:r>
              <a:rPr lang="de-DE" sz="1100" dirty="0">
                <a:solidFill>
                  <a:srgbClr val="333333"/>
                </a:solidFill>
                <a:latin typeface="Aptos Light" panose="020B0004020202020204" pitchFamily="34" charset="0"/>
              </a:rPr>
              <a:t> 		IP66</a:t>
            </a:r>
          </a:p>
          <a:p>
            <a:pPr>
              <a:tabLst>
                <a:tab pos="1436688" algn="l"/>
              </a:tabLst>
            </a:pPr>
            <a:r>
              <a:rPr lang="de-DE" sz="1100" dirty="0">
                <a:solidFill>
                  <a:srgbClr val="333333"/>
                </a:solidFill>
                <a:latin typeface="Aptos Light" panose="020B0004020202020204" pitchFamily="34" charset="0"/>
              </a:rPr>
              <a:t>Operation </a:t>
            </a:r>
            <a:r>
              <a:rPr lang="de-DE" sz="1100" dirty="0" err="1">
                <a:solidFill>
                  <a:srgbClr val="333333"/>
                </a:solidFill>
                <a:latin typeface="Aptos Light" panose="020B0004020202020204" pitchFamily="34" charset="0"/>
              </a:rPr>
              <a:t>temperature</a:t>
            </a:r>
            <a:r>
              <a:rPr lang="de-DE" sz="1100" dirty="0">
                <a:solidFill>
                  <a:srgbClr val="333333"/>
                </a:solidFill>
                <a:latin typeface="Aptos Light" panose="020B0004020202020204" pitchFamily="34" charset="0"/>
              </a:rPr>
              <a:t> 		−2 °C </a:t>
            </a:r>
            <a:r>
              <a:rPr lang="de-DE" sz="1100" dirty="0" err="1">
                <a:solidFill>
                  <a:srgbClr val="333333"/>
                </a:solidFill>
                <a:latin typeface="Aptos Light" panose="020B0004020202020204" pitchFamily="34" charset="0"/>
              </a:rPr>
              <a:t>to</a:t>
            </a:r>
            <a:r>
              <a:rPr lang="de-DE" sz="1100" dirty="0">
                <a:solidFill>
                  <a:srgbClr val="333333"/>
                </a:solidFill>
                <a:latin typeface="Aptos Light" panose="020B0004020202020204" pitchFamily="34" charset="0"/>
              </a:rPr>
              <a:t> +40 °C</a:t>
            </a:r>
          </a:p>
          <a:p>
            <a:pPr>
              <a:tabLst>
                <a:tab pos="1436688" algn="l"/>
              </a:tabLst>
            </a:pPr>
            <a:r>
              <a:rPr lang="de-DE" sz="1100" dirty="0">
                <a:solidFill>
                  <a:srgbClr val="333333"/>
                </a:solidFill>
                <a:latin typeface="Aptos Light" panose="020B0004020202020204" pitchFamily="34" charset="0"/>
              </a:rPr>
              <a:t>Interfaces 		Front </a:t>
            </a:r>
            <a:r>
              <a:rPr lang="de-DE" sz="1100" dirty="0" err="1">
                <a:solidFill>
                  <a:srgbClr val="333333"/>
                </a:solidFill>
                <a:latin typeface="Aptos Light" panose="020B0004020202020204" pitchFamily="34" charset="0"/>
              </a:rPr>
              <a:t>display</a:t>
            </a:r>
            <a:r>
              <a:rPr lang="de-DE" sz="1100" dirty="0">
                <a:solidFill>
                  <a:srgbClr val="333333"/>
                </a:solidFill>
                <a:latin typeface="Aptos Light" panose="020B0004020202020204" pitchFamily="34" charset="0"/>
              </a:rPr>
              <a:t>, USB</a:t>
            </a:r>
          </a:p>
          <a:p>
            <a:pPr>
              <a:tabLst>
                <a:tab pos="1436688" algn="l"/>
              </a:tabLst>
            </a:pPr>
            <a:r>
              <a:rPr lang="de-DE" sz="1100" dirty="0">
                <a:solidFill>
                  <a:srgbClr val="333333"/>
                </a:solidFill>
                <a:latin typeface="Aptos Light" panose="020B0004020202020204" pitchFamily="34" charset="0"/>
              </a:rPr>
              <a:t>Part </a:t>
            </a:r>
            <a:r>
              <a:rPr lang="de-DE" sz="1100" dirty="0" err="1">
                <a:solidFill>
                  <a:srgbClr val="333333"/>
                </a:solidFill>
                <a:latin typeface="Aptos Light" panose="020B0004020202020204" pitchFamily="34" charset="0"/>
              </a:rPr>
              <a:t>number</a:t>
            </a:r>
            <a:r>
              <a:rPr lang="de-DE" sz="1100" dirty="0">
                <a:solidFill>
                  <a:srgbClr val="333333"/>
                </a:solidFill>
                <a:latin typeface="Aptos Light" panose="020B0004020202020204" pitchFamily="34" charset="0"/>
              </a:rPr>
              <a:t> Franatech		103763</a:t>
            </a:r>
          </a:p>
        </p:txBody>
      </p:sp>
      <p:sp>
        <p:nvSpPr>
          <p:cNvPr id="32" name="Textfeld 31">
            <a:extLst>
              <a:ext uri="{FF2B5EF4-FFF2-40B4-BE49-F238E27FC236}">
                <a16:creationId xmlns:a16="http://schemas.microsoft.com/office/drawing/2014/main" id="{F61B896B-4B92-2195-E0D9-D0B8BF420BCC}"/>
              </a:ext>
            </a:extLst>
          </p:cNvPr>
          <p:cNvSpPr txBox="1"/>
          <p:nvPr/>
        </p:nvSpPr>
        <p:spPr>
          <a:xfrm>
            <a:off x="3277525" y="5979622"/>
            <a:ext cx="1901060" cy="276999"/>
          </a:xfrm>
          <a:prstGeom prst="rect">
            <a:avLst/>
          </a:prstGeom>
          <a:noFill/>
        </p:spPr>
        <p:txBody>
          <a:bodyPr wrap="square">
            <a:spAutoFit/>
          </a:bodyPr>
          <a:lstStyle/>
          <a:p>
            <a:pPr>
              <a:buNone/>
            </a:pPr>
            <a:r>
              <a:rPr lang="de-DE" sz="1200" cap="all" dirty="0">
                <a:solidFill>
                  <a:srgbClr val="333333"/>
                </a:solidFill>
                <a:latin typeface="+mj-lt"/>
              </a:rPr>
              <a:t>PRODUCT DATA</a:t>
            </a:r>
          </a:p>
        </p:txBody>
      </p:sp>
      <p:pic>
        <p:nvPicPr>
          <p:cNvPr id="44" name="Grafik 43" descr="Ein Bild, das Schrift, Text, Grafiken, Screenshot enthält.&#10;&#10;KI-generierte Inhalte können fehlerhaft sein.">
            <a:extLst>
              <a:ext uri="{FF2B5EF4-FFF2-40B4-BE49-F238E27FC236}">
                <a16:creationId xmlns:a16="http://schemas.microsoft.com/office/drawing/2014/main" id="{FFD81A05-B508-2096-61CA-C8430229A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9746" y="10051950"/>
            <a:ext cx="2356221" cy="526040"/>
          </a:xfrm>
          <a:prstGeom prst="rect">
            <a:avLst/>
          </a:prstGeom>
        </p:spPr>
      </p:pic>
      <p:sp>
        <p:nvSpPr>
          <p:cNvPr id="47" name="Textfeld 46">
            <a:extLst>
              <a:ext uri="{FF2B5EF4-FFF2-40B4-BE49-F238E27FC236}">
                <a16:creationId xmlns:a16="http://schemas.microsoft.com/office/drawing/2014/main" id="{846F5C7F-F6A2-622D-2C8D-3D7D707AF928}"/>
              </a:ext>
            </a:extLst>
          </p:cNvPr>
          <p:cNvSpPr txBox="1"/>
          <p:nvPr/>
        </p:nvSpPr>
        <p:spPr>
          <a:xfrm>
            <a:off x="97077" y="7184245"/>
            <a:ext cx="2935683" cy="2462213"/>
          </a:xfrm>
          <a:prstGeom prst="rect">
            <a:avLst/>
          </a:prstGeom>
          <a:noFill/>
        </p:spPr>
        <p:txBody>
          <a:bodyPr wrap="square">
            <a:spAutoFit/>
          </a:bodyPr>
          <a:lstStyle/>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Continuous monitoring</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Integrated display for live measurement, values and status</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Internal data logger with MicroSD card storage</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USB interface for configuration and data download</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Configurable logging interval</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Automatic restart and data integrity after power interruption</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Robust enclosures for harsh environments</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Maintenance limited to a few minutes a month</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Recalibration every 3 to 5 years</a:t>
            </a:r>
          </a:p>
        </p:txBody>
      </p:sp>
      <p:sp>
        <p:nvSpPr>
          <p:cNvPr id="48" name="Textfeld 47">
            <a:extLst>
              <a:ext uri="{FF2B5EF4-FFF2-40B4-BE49-F238E27FC236}">
                <a16:creationId xmlns:a16="http://schemas.microsoft.com/office/drawing/2014/main" id="{62D22F91-8626-F7F4-B1CA-BCA2A7A0D250}"/>
              </a:ext>
            </a:extLst>
          </p:cNvPr>
          <p:cNvSpPr txBox="1"/>
          <p:nvPr/>
        </p:nvSpPr>
        <p:spPr>
          <a:xfrm>
            <a:off x="97077" y="6936957"/>
            <a:ext cx="1360115" cy="276999"/>
          </a:xfrm>
          <a:prstGeom prst="rect">
            <a:avLst/>
          </a:prstGeom>
          <a:noFill/>
        </p:spPr>
        <p:txBody>
          <a:bodyPr wrap="square">
            <a:spAutoFit/>
          </a:bodyPr>
          <a:lstStyle>
            <a:defPPr>
              <a:defRPr lang="en-US"/>
            </a:defPPr>
            <a:lvl1pPr>
              <a:buNone/>
              <a:defRPr sz="1400" cap="all">
                <a:solidFill>
                  <a:srgbClr val="333333"/>
                </a:solidFill>
                <a:effectLst/>
                <a:latin typeface="+mj-lt"/>
              </a:defRPr>
            </a:lvl1pPr>
          </a:lstStyle>
          <a:p>
            <a:r>
              <a:rPr lang="en-US" sz="1200" dirty="0"/>
              <a:t>Features</a:t>
            </a:r>
          </a:p>
        </p:txBody>
      </p:sp>
      <p:sp>
        <p:nvSpPr>
          <p:cNvPr id="51" name="Textfeld 50">
            <a:extLst>
              <a:ext uri="{FF2B5EF4-FFF2-40B4-BE49-F238E27FC236}">
                <a16:creationId xmlns:a16="http://schemas.microsoft.com/office/drawing/2014/main" id="{6C4D92BA-4C72-7902-F37A-B6C9936313AE}"/>
              </a:ext>
            </a:extLst>
          </p:cNvPr>
          <p:cNvSpPr txBox="1"/>
          <p:nvPr/>
        </p:nvSpPr>
        <p:spPr>
          <a:xfrm>
            <a:off x="-1" y="112925"/>
            <a:ext cx="7559675" cy="1569660"/>
          </a:xfrm>
          <a:prstGeom prst="rect">
            <a:avLst/>
          </a:prstGeom>
          <a:noFill/>
          <a:ln>
            <a:noFill/>
          </a:ln>
        </p:spPr>
        <p:txBody>
          <a:bodyPr wrap="none">
            <a:noAutofit/>
          </a:bodyPr>
          <a:lstStyle/>
          <a:p>
            <a:pPr algn="ctr">
              <a:buNone/>
            </a:pPr>
            <a:endParaRPr lang="en-US" sz="2600" b="1" cap="all" dirty="0">
              <a:solidFill>
                <a:srgbClr val="5A78A0"/>
              </a:solidFill>
              <a:latin typeface="+mj-lt"/>
            </a:endParaRPr>
          </a:p>
          <a:p>
            <a:pPr algn="ctr">
              <a:buNone/>
            </a:pPr>
            <a:r>
              <a:rPr lang="en-US" sz="4400" kern="3300" cap="all" spc="200" dirty="0">
                <a:solidFill>
                  <a:srgbClr val="5A78A0"/>
                </a:solidFill>
                <a:latin typeface="+mj-lt"/>
              </a:rPr>
              <a:t>THE CO</a:t>
            </a:r>
            <a:r>
              <a:rPr lang="en-US" sz="4400" kern="3300" cap="all" spc="200" baseline="-25000" dirty="0">
                <a:solidFill>
                  <a:srgbClr val="5A78A0"/>
                </a:solidFill>
                <a:latin typeface="+mj-lt"/>
              </a:rPr>
              <a:t>2</a:t>
            </a:r>
            <a:r>
              <a:rPr lang="en-US" sz="4400" kern="3300" cap="all" spc="200" dirty="0">
                <a:solidFill>
                  <a:srgbClr val="5A78A0"/>
                </a:solidFill>
                <a:latin typeface="+mj-lt"/>
              </a:rPr>
              <a:t> HR-SENSOR SET</a:t>
            </a:r>
            <a:endParaRPr lang="en-US" sz="2600" b="1" kern="3300" cap="all" spc="200" baseline="-25000" dirty="0">
              <a:solidFill>
                <a:srgbClr val="5A78A0"/>
              </a:solidFill>
              <a:latin typeface="+mj-lt"/>
            </a:endParaRPr>
          </a:p>
          <a:p>
            <a:pPr algn="ctr">
              <a:buNone/>
            </a:pPr>
            <a:r>
              <a:rPr lang="en-US" sz="2600" kern="3300" cap="all" spc="200" baseline="-25000" dirty="0">
                <a:solidFill>
                  <a:srgbClr val="5A78A0"/>
                </a:solidFill>
                <a:latin typeface="+mj-lt"/>
              </a:rPr>
              <a:t>Sensor – </a:t>
            </a:r>
            <a:r>
              <a:rPr lang="en-US" sz="2600" kern="3300" cap="all" spc="200" baseline="-25000" dirty="0" err="1">
                <a:solidFill>
                  <a:srgbClr val="5A78A0"/>
                </a:solidFill>
                <a:latin typeface="+mj-lt"/>
              </a:rPr>
              <a:t>CABle</a:t>
            </a:r>
            <a:r>
              <a:rPr lang="en-US" sz="2600" kern="3300" cap="all" spc="200" baseline="-25000" dirty="0">
                <a:solidFill>
                  <a:srgbClr val="5A78A0"/>
                </a:solidFill>
                <a:latin typeface="+mj-lt"/>
              </a:rPr>
              <a:t> – DATALOGGER</a:t>
            </a:r>
            <a:endParaRPr lang="en-US" sz="4400" kern="3300" cap="all" spc="200" dirty="0">
              <a:solidFill>
                <a:srgbClr val="5A78A0"/>
              </a:solidFill>
              <a:latin typeface="+mj-lt"/>
            </a:endParaRPr>
          </a:p>
        </p:txBody>
      </p:sp>
      <p:pic>
        <p:nvPicPr>
          <p:cNvPr id="5" name="Grafik 4" descr="Ein Bild, das Kabel, Elektronik, Im Haus, medizinische Ausrüstung enthält.&#10;&#10;KI-generierte Inhalte können fehlerhaft sein.">
            <a:extLst>
              <a:ext uri="{FF2B5EF4-FFF2-40B4-BE49-F238E27FC236}">
                <a16:creationId xmlns:a16="http://schemas.microsoft.com/office/drawing/2014/main" id="{9F0B9338-760F-5D03-5171-D3916D380EB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t="13577"/>
          <a:stretch>
            <a:fillRect/>
          </a:stretch>
        </p:blipFill>
        <p:spPr>
          <a:xfrm>
            <a:off x="3182112" y="3645244"/>
            <a:ext cx="4377561" cy="2161817"/>
          </a:xfrm>
          <a:prstGeom prst="rect">
            <a:avLst/>
          </a:prstGeom>
        </p:spPr>
      </p:pic>
    </p:spTree>
    <p:extLst>
      <p:ext uri="{BB962C8B-B14F-4D97-AF65-F5344CB8AC3E}">
        <p14:creationId xmlns:p14="http://schemas.microsoft.com/office/powerpoint/2010/main" val="27433013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192A405E8FD104AA8A0CBA8FB1ACDF8" ma:contentTypeVersion="11" ma:contentTypeDescription="Ein neues Dokument erstellen." ma:contentTypeScope="" ma:versionID="3b6deefadbac8447175b14c41093b5dd">
  <xsd:schema xmlns:xsd="http://www.w3.org/2001/XMLSchema" xmlns:xs="http://www.w3.org/2001/XMLSchema" xmlns:p="http://schemas.microsoft.com/office/2006/metadata/properties" xmlns:ns2="9e2735f2-b9c7-4cae-a0e6-ccb817969fae" xmlns:ns3="d277abe9-12fd-4c55-8482-0b5cb844eca0" targetNamespace="http://schemas.microsoft.com/office/2006/metadata/properties" ma:root="true" ma:fieldsID="0e333851ee9f8a59d643fdd2c9a5c946" ns2:_="" ns3:_="">
    <xsd:import namespace="9e2735f2-b9c7-4cae-a0e6-ccb817969fae"/>
    <xsd:import namespace="d277abe9-12fd-4c55-8482-0b5cb844ec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735f2-b9c7-4cae-a0e6-ccb817969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82ef8860-f258-4431-b482-bfa17aee96e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7abe9-12fd-4c55-8482-0b5cb844ec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b2aec4-85ba-4f57-9318-8f60e6c8def8}" ma:internalName="TaxCatchAll" ma:showField="CatchAllData" ma:web="d277abe9-12fd-4c55-8482-0b5cb844e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2735f2-b9c7-4cae-a0e6-ccb817969fae">
      <Terms xmlns="http://schemas.microsoft.com/office/infopath/2007/PartnerControls"/>
    </lcf76f155ced4ddcb4097134ff3c332f>
    <TaxCatchAll xmlns="d277abe9-12fd-4c55-8482-0b5cb844eca0" xsi:nil="true"/>
  </documentManagement>
</p:properties>
</file>

<file path=customXml/itemProps1.xml><?xml version="1.0" encoding="utf-8"?>
<ds:datastoreItem xmlns:ds="http://schemas.openxmlformats.org/officeDocument/2006/customXml" ds:itemID="{312ACF9C-1E6D-49F4-99B9-093B88628682}"/>
</file>

<file path=customXml/itemProps2.xml><?xml version="1.0" encoding="utf-8"?>
<ds:datastoreItem xmlns:ds="http://schemas.openxmlformats.org/officeDocument/2006/customXml" ds:itemID="{08C323CE-C6A2-4D25-8B6D-35923C65914D}"/>
</file>

<file path=customXml/itemProps3.xml><?xml version="1.0" encoding="utf-8"?>
<ds:datastoreItem xmlns:ds="http://schemas.openxmlformats.org/officeDocument/2006/customXml" ds:itemID="{A99FA39C-C683-4238-8F8F-7C40C247060F}"/>
</file>

<file path=docProps/app.xml><?xml version="1.0" encoding="utf-8"?>
<Properties xmlns="http://schemas.openxmlformats.org/officeDocument/2006/extended-properties" xmlns:vt="http://schemas.openxmlformats.org/officeDocument/2006/docPropsVTypes">
  <Template>Office Theme</Template>
  <TotalTime>0</TotalTime>
  <Words>408</Words>
  <Application>Microsoft Office PowerPoint</Application>
  <PresentationFormat>Benutzerdefiniert</PresentationFormat>
  <Paragraphs>42</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Aptos</vt:lpstr>
      <vt:lpstr>Aptos Display</vt:lpstr>
      <vt:lpstr>Aptos Light</vt:lpstr>
      <vt:lpstr>Arial</vt:lpstr>
      <vt:lpstr>Wingdings</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Pehl</dc:creator>
  <cp:lastModifiedBy>Thomas Pehl</cp:lastModifiedBy>
  <cp:revision>52</cp:revision>
  <cp:lastPrinted>2026-01-22T07:51:21Z</cp:lastPrinted>
  <dcterms:created xsi:type="dcterms:W3CDTF">2026-01-21T08:07:48Z</dcterms:created>
  <dcterms:modified xsi:type="dcterms:W3CDTF">2026-02-19T11:04:58Z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0x0101006192A405E8FD104AA8A0CBA8FB1ACDF8</vt:lpwstr>
  </property>
</Properties>
</file>