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7559675" cy="10691813"/>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3210" y="90"/>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30" tIns="45716" rIns="91430" bIns="45716" rtlCol="0"/>
          <a:lstStyle>
            <a:lvl1pPr algn="l">
              <a:defRPr sz="1200"/>
            </a:lvl1pPr>
          </a:lstStyle>
          <a:p>
            <a:endParaRPr lang="de-DE"/>
          </a:p>
        </p:txBody>
      </p:sp>
      <p:sp>
        <p:nvSpPr>
          <p:cNvPr id="3" name="Datumsplatzhalter 2"/>
          <p:cNvSpPr>
            <a:spLocks noGrp="1"/>
          </p:cNvSpPr>
          <p:nvPr>
            <p:ph type="dt" idx="1"/>
          </p:nvPr>
        </p:nvSpPr>
        <p:spPr>
          <a:xfrm>
            <a:off x="3819525" y="0"/>
            <a:ext cx="2921000" cy="495300"/>
          </a:xfrm>
          <a:prstGeom prst="rect">
            <a:avLst/>
          </a:prstGeom>
        </p:spPr>
        <p:txBody>
          <a:bodyPr vert="horz" lIns="91430" tIns="45716" rIns="91430" bIns="45716" rtlCol="0"/>
          <a:lstStyle>
            <a:lvl1pPr algn="r">
              <a:defRPr sz="1200"/>
            </a:lvl1pPr>
          </a:lstStyle>
          <a:p>
            <a:fld id="{6A0A4C71-889C-4DBB-A645-8D128A362A39}" type="datetimeFigureOut">
              <a:rPr lang="de-DE" smtClean="0"/>
              <a:t>19.02.2026</a:t>
            </a:fld>
            <a:endParaRPr lang="de-DE"/>
          </a:p>
        </p:txBody>
      </p:sp>
      <p:sp>
        <p:nvSpPr>
          <p:cNvPr id="4" name="Folienbildplatzhalter 3"/>
          <p:cNvSpPr>
            <a:spLocks noGrp="1" noRot="1" noChangeAspect="1"/>
          </p:cNvSpPr>
          <p:nvPr>
            <p:ph type="sldImg" idx="2"/>
          </p:nvPr>
        </p:nvSpPr>
        <p:spPr>
          <a:xfrm>
            <a:off x="2193925" y="1235075"/>
            <a:ext cx="2354263" cy="3332163"/>
          </a:xfrm>
          <a:prstGeom prst="rect">
            <a:avLst/>
          </a:prstGeom>
          <a:noFill/>
          <a:ln w="12700">
            <a:solidFill>
              <a:prstClr val="black"/>
            </a:solidFill>
          </a:ln>
        </p:spPr>
        <p:txBody>
          <a:bodyPr vert="horz" lIns="91430" tIns="45716" rIns="91430" bIns="45716" rtlCol="0" anchor="ctr"/>
          <a:lstStyle/>
          <a:p>
            <a:endParaRPr lang="de-DE"/>
          </a:p>
        </p:txBody>
      </p:sp>
      <p:sp>
        <p:nvSpPr>
          <p:cNvPr id="5" name="Notizenplatzhalter 4"/>
          <p:cNvSpPr>
            <a:spLocks noGrp="1"/>
          </p:cNvSpPr>
          <p:nvPr>
            <p:ph type="body" sz="quarter" idx="3"/>
          </p:nvPr>
        </p:nvSpPr>
        <p:spPr>
          <a:xfrm>
            <a:off x="674688" y="4752975"/>
            <a:ext cx="5392737" cy="3887788"/>
          </a:xfrm>
          <a:prstGeom prst="rect">
            <a:avLst/>
          </a:prstGeom>
        </p:spPr>
        <p:txBody>
          <a:bodyPr vert="horz" lIns="91430" tIns="45716" rIns="91430"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80538"/>
            <a:ext cx="2921000" cy="495300"/>
          </a:xfrm>
          <a:prstGeom prst="rect">
            <a:avLst/>
          </a:prstGeom>
        </p:spPr>
        <p:txBody>
          <a:bodyPr vert="horz" lIns="91430" tIns="45716" rIns="91430"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19525" y="9380538"/>
            <a:ext cx="2921000" cy="495300"/>
          </a:xfrm>
          <a:prstGeom prst="rect">
            <a:avLst/>
          </a:prstGeom>
        </p:spPr>
        <p:txBody>
          <a:bodyPr vert="horz" lIns="91430" tIns="45716" rIns="91430" bIns="45716" rtlCol="0" anchor="b"/>
          <a:lstStyle>
            <a:lvl1pPr algn="r">
              <a:defRPr sz="1200"/>
            </a:lvl1pPr>
          </a:lstStyle>
          <a:p>
            <a:fld id="{E20FC936-9FFD-41ED-9464-BD09BC2C089A}" type="slidenum">
              <a:rPr lang="de-DE" smtClean="0"/>
              <a:t>‹Nr.›</a:t>
            </a:fld>
            <a:endParaRPr lang="de-DE"/>
          </a:p>
        </p:txBody>
      </p:sp>
    </p:spTree>
    <p:extLst>
      <p:ext uri="{BB962C8B-B14F-4D97-AF65-F5344CB8AC3E}">
        <p14:creationId xmlns:p14="http://schemas.microsoft.com/office/powerpoint/2010/main" val="1978328286"/>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93925" y="1235075"/>
            <a:ext cx="2354263" cy="33321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20FC936-9FFD-41ED-9464-BD09BC2C089A}" type="slidenum">
              <a:rPr lang="de-DE" smtClean="0"/>
              <a:t>1</a:t>
            </a:fld>
            <a:endParaRPr lang="de-DE"/>
          </a:p>
        </p:txBody>
      </p:sp>
    </p:spTree>
    <p:extLst>
      <p:ext uri="{BB962C8B-B14F-4D97-AF65-F5344CB8AC3E}">
        <p14:creationId xmlns:p14="http://schemas.microsoft.com/office/powerpoint/2010/main" val="303819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38967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49284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312196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59109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BF21FA8-4BA0-4465-928B-1185991AB332}" type="datetimeFigureOut">
              <a:rPr lang="de-DE" smtClean="0"/>
              <a:t>19.02.2026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85953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3444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BF21FA8-4BA0-4465-928B-1185991AB332}" type="datetimeFigureOut">
              <a:rPr lang="de-DE" smtClean="0"/>
              <a:t>19.02.2026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76253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BF21FA8-4BA0-4465-928B-1185991AB332}" type="datetimeFigureOut">
              <a:rPr lang="de-DE" smtClean="0"/>
              <a:t>19.02.2026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0781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21FA8-4BA0-4465-928B-1185991AB332}" type="datetimeFigureOut">
              <a:rPr lang="de-DE" smtClean="0"/>
              <a:t>19.02.2026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04990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179915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9BF21FA8-4BA0-4465-928B-1185991AB332}" type="datetimeFigureOut">
              <a:rPr lang="de-DE" smtClean="0"/>
              <a:t>19.02.2026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ED42ABB-F128-4189-8829-05E8A77C3CE0}" type="slidenum">
              <a:rPr lang="de-DE" smtClean="0"/>
              <a:t>‹Nr.›</a:t>
            </a:fld>
            <a:endParaRPr lang="de-DE"/>
          </a:p>
        </p:txBody>
      </p:sp>
    </p:spTree>
    <p:extLst>
      <p:ext uri="{BB962C8B-B14F-4D97-AF65-F5344CB8AC3E}">
        <p14:creationId xmlns:p14="http://schemas.microsoft.com/office/powerpoint/2010/main" val="21993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BF21FA8-4BA0-4465-928B-1185991AB332}" type="datetimeFigureOut">
              <a:rPr lang="de-DE" smtClean="0"/>
              <a:t>19.02.2026</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ED42ABB-F128-4189-8829-05E8A77C3CE0}" type="slidenum">
              <a:rPr lang="de-DE" smtClean="0"/>
              <a:t>‹Nr.›</a:t>
            </a:fld>
            <a:endParaRPr lang="de-DE"/>
          </a:p>
        </p:txBody>
      </p:sp>
    </p:spTree>
    <p:extLst>
      <p:ext uri="{BB962C8B-B14F-4D97-AF65-F5344CB8AC3E}">
        <p14:creationId xmlns:p14="http://schemas.microsoft.com/office/powerpoint/2010/main" val="2270786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fik 49" descr="Ein Bild, das Wolke, Wasser, Natur, draußen enthält.&#10;&#10;KI-generierte Inhalte können fehlerhaft sein.">
            <a:extLst>
              <a:ext uri="{FF2B5EF4-FFF2-40B4-BE49-F238E27FC236}">
                <a16:creationId xmlns:a16="http://schemas.microsoft.com/office/drawing/2014/main" id="{46E27F0F-A0F7-4596-2E82-1745DAC52ED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 y="3216"/>
            <a:ext cx="7559675" cy="2113399"/>
          </a:xfrm>
          <a:prstGeom prst="rect">
            <a:avLst/>
          </a:prstGeom>
        </p:spPr>
      </p:pic>
      <p:sp>
        <p:nvSpPr>
          <p:cNvPr id="46" name="Rechteck 45">
            <a:extLst>
              <a:ext uri="{FF2B5EF4-FFF2-40B4-BE49-F238E27FC236}">
                <a16:creationId xmlns:a16="http://schemas.microsoft.com/office/drawing/2014/main" id="{00E6397A-14C1-C0F6-217C-08FBA9DBC156}"/>
              </a:ext>
            </a:extLst>
          </p:cNvPr>
          <p:cNvSpPr/>
          <p:nvPr/>
        </p:nvSpPr>
        <p:spPr>
          <a:xfrm>
            <a:off x="3182112" y="2464793"/>
            <a:ext cx="4377561" cy="15463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97347CF-B4EC-29AE-8780-1046578F969A}"/>
              </a:ext>
            </a:extLst>
          </p:cNvPr>
          <p:cNvSpPr txBox="1"/>
          <p:nvPr/>
        </p:nvSpPr>
        <p:spPr>
          <a:xfrm>
            <a:off x="97077" y="2503463"/>
            <a:ext cx="7113288" cy="1446550"/>
          </a:xfrm>
          <a:prstGeom prst="rect">
            <a:avLst/>
          </a:prstGeom>
          <a:noFill/>
        </p:spPr>
        <p:txBody>
          <a:bodyPr wrap="square">
            <a:spAutoFit/>
          </a:bodyPr>
          <a:lstStyle/>
          <a:p>
            <a:pPr marL="2419350" indent="-2419350">
              <a:spcAft>
                <a:spcPts val="600"/>
              </a:spcAft>
              <a:tabLst>
                <a:tab pos="1433513" algn="ctr"/>
              </a:tabLst>
            </a:pPr>
            <a:r>
              <a:rPr lang="en-US" sz="2600" dirty="0">
                <a:solidFill>
                  <a:srgbClr val="5A78A0"/>
                </a:solidFill>
                <a:latin typeface="+mj-lt"/>
              </a:rPr>
              <a:t>	AQUACULTURE</a:t>
            </a:r>
            <a:r>
              <a:rPr lang="en-US" sz="1600" dirty="0">
                <a:solidFill>
                  <a:srgbClr val="333333"/>
                </a:solidFill>
                <a:latin typeface="Aptos Light" panose="020B0004020202020204" pitchFamily="34" charset="0"/>
              </a:rPr>
              <a:t> 		</a:t>
            </a:r>
            <a:r>
              <a:rPr lang="en-US" sz="1400" cap="all" dirty="0">
                <a:solidFill>
                  <a:srgbClr val="333333"/>
                </a:solidFill>
                <a:latin typeface="+mj-lt"/>
              </a:rPr>
              <a:t>for reliable process control</a:t>
            </a:r>
          </a:p>
          <a:p>
            <a:pPr marL="2419350" indent="-2419350">
              <a:spcAft>
                <a:spcPts val="600"/>
              </a:spcAft>
              <a:tabLst>
                <a:tab pos="1433513" algn="ctr"/>
              </a:tabLst>
            </a:pPr>
            <a:r>
              <a:rPr lang="en-US" sz="2600" dirty="0">
                <a:solidFill>
                  <a:srgbClr val="5A78A0"/>
                </a:solidFill>
                <a:latin typeface="+mj-lt"/>
              </a:rPr>
              <a:t>	HYDROELECTRICITY</a:t>
            </a:r>
            <a:r>
              <a:rPr lang="en-US" sz="1600" dirty="0">
                <a:solidFill>
                  <a:srgbClr val="333333"/>
                </a:solidFill>
                <a:latin typeface="Aptos Light" panose="020B0004020202020204" pitchFamily="34" charset="0"/>
              </a:rPr>
              <a:t> 	</a:t>
            </a:r>
            <a:r>
              <a:rPr lang="en-US" sz="1400" cap="all" dirty="0">
                <a:solidFill>
                  <a:srgbClr val="333333"/>
                </a:solidFill>
                <a:latin typeface="+mj-lt"/>
              </a:rPr>
              <a:t>for long-term monitoring of reservoirs</a:t>
            </a:r>
            <a:endParaRPr lang="en-US" sz="1600" cap="all" dirty="0">
              <a:solidFill>
                <a:srgbClr val="333333"/>
              </a:solidFill>
              <a:latin typeface="+mj-lt"/>
            </a:endParaRPr>
          </a:p>
          <a:p>
            <a:pPr marL="2419350" indent="-2419350">
              <a:spcAft>
                <a:spcPts val="600"/>
              </a:spcAft>
              <a:tabLst>
                <a:tab pos="1433513" algn="ctr"/>
              </a:tabLst>
            </a:pPr>
            <a:r>
              <a:rPr lang="en-US" sz="2600" dirty="0">
                <a:solidFill>
                  <a:srgbClr val="5A78A0"/>
                </a:solidFill>
                <a:latin typeface="+mj-lt"/>
              </a:rPr>
              <a:t>	COASTAL</a:t>
            </a:r>
            <a:r>
              <a:rPr lang="en-US" sz="1600" dirty="0">
                <a:solidFill>
                  <a:schemeClr val="accent1"/>
                </a:solidFill>
                <a:latin typeface="Aptos Light" panose="020B0004020202020204" pitchFamily="34" charset="0"/>
              </a:rPr>
              <a:t> </a:t>
            </a:r>
            <a:r>
              <a:rPr lang="en-US" sz="1600" dirty="0">
                <a:solidFill>
                  <a:srgbClr val="333333"/>
                </a:solidFill>
                <a:latin typeface="Aptos Light" panose="020B0004020202020204" pitchFamily="34" charset="0"/>
              </a:rPr>
              <a:t>			</a:t>
            </a:r>
            <a:r>
              <a:rPr lang="en-US" sz="1400" cap="all" dirty="0">
                <a:solidFill>
                  <a:srgbClr val="333333"/>
                </a:solidFill>
                <a:latin typeface="+mj-lt"/>
              </a:rPr>
              <a:t>for the survey of water quality</a:t>
            </a:r>
            <a:endParaRPr lang="en-US" sz="1600" cap="all" dirty="0">
              <a:solidFill>
                <a:srgbClr val="333333"/>
              </a:solidFill>
              <a:latin typeface="+mj-lt"/>
            </a:endParaRPr>
          </a:p>
        </p:txBody>
      </p:sp>
      <p:sp>
        <p:nvSpPr>
          <p:cNvPr id="17" name="Rectangle 2">
            <a:extLst>
              <a:ext uri="{FF2B5EF4-FFF2-40B4-BE49-F238E27FC236}">
                <a16:creationId xmlns:a16="http://schemas.microsoft.com/office/drawing/2014/main" id="{6B6CD4F5-4470-90AB-4402-47858688AC7E}"/>
              </a:ext>
            </a:extLst>
          </p:cNvPr>
          <p:cNvSpPr>
            <a:spLocks noChangeArrowheads="1"/>
          </p:cNvSpPr>
          <p:nvPr/>
        </p:nvSpPr>
        <p:spPr bwMode="auto">
          <a:xfrm>
            <a:off x="350838" y="424529"/>
            <a:ext cx="18473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6" name="Rectangle 5">
            <a:extLst>
              <a:ext uri="{FF2B5EF4-FFF2-40B4-BE49-F238E27FC236}">
                <a16:creationId xmlns:a16="http://schemas.microsoft.com/office/drawing/2014/main" id="{3AE80A0E-7327-0C7E-1171-91F473668C68}"/>
              </a:ext>
            </a:extLst>
          </p:cNvPr>
          <p:cNvSpPr>
            <a:spLocks noChangeArrowheads="1"/>
          </p:cNvSpPr>
          <p:nvPr/>
        </p:nvSpPr>
        <p:spPr bwMode="auto">
          <a:xfrm>
            <a:off x="350838" y="424529"/>
            <a:ext cx="18473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7" name="Rectangle 6">
            <a:extLst>
              <a:ext uri="{FF2B5EF4-FFF2-40B4-BE49-F238E27FC236}">
                <a16:creationId xmlns:a16="http://schemas.microsoft.com/office/drawing/2014/main" id="{BC656E49-FF5E-C8E6-24D6-923F45214159}"/>
              </a:ext>
            </a:extLst>
          </p:cNvPr>
          <p:cNvSpPr>
            <a:spLocks noChangeArrowheads="1"/>
          </p:cNvSpPr>
          <p:nvPr/>
        </p:nvSpPr>
        <p:spPr bwMode="auto">
          <a:xfrm>
            <a:off x="1" y="9926220"/>
            <a:ext cx="7559674" cy="775597"/>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indent="92075" defTabSz="914400" eaLnBrk="0" fontAlgn="base" hangingPunct="0">
              <a:spcBef>
                <a:spcPct val="0"/>
              </a:spcBef>
              <a:spcAft>
                <a:spcPct val="0"/>
              </a:spcAft>
              <a:defRPr/>
            </a:pPr>
            <a:r>
              <a:rPr lang="de-DE" altLang="de-DE" sz="920" cap="all" dirty="0">
                <a:solidFill>
                  <a:srgbClr val="5A78A0"/>
                </a:solidFill>
                <a:latin typeface="Aptos Light" panose="020B0004020202020204" pitchFamily="34" charset="0"/>
                <a:ea typeface="Times New Roman" panose="02020603050405020304" pitchFamily="18" charset="0"/>
                <a:cs typeface="Times New Roman" panose="02020603050405020304" pitchFamily="18" charset="0"/>
              </a:rPr>
              <a:t>Franatech GmbH      www.franatech.com      </a:t>
            </a:r>
            <a:r>
              <a:rPr lang="en-GB" altLang="de-DE" sz="920" cap="all" dirty="0">
                <a:solidFill>
                  <a:srgbClr val="5A78A0"/>
                </a:solidFill>
                <a:latin typeface="Aptos Light" panose="020B0004020202020204" pitchFamily="34" charset="0"/>
              </a:rPr>
              <a:t>Info@franatech.com</a:t>
            </a:r>
            <a:endParaRPr lang="de-DE" altLang="de-DE" sz="920" dirty="0">
              <a:solidFill>
                <a:srgbClr val="5A78A0"/>
              </a:solidFill>
              <a:latin typeface="Aptos Light" panose="020B0004020202020204" pitchFamily="34" charset="0"/>
            </a:endParaRPr>
          </a:p>
          <a:p>
            <a:pPr indent="92075" defTabSz="914400" eaLnBrk="0" fontAlgn="base" hangingPunct="0">
              <a:spcBef>
                <a:spcPct val="0"/>
              </a:spcBef>
              <a:spcAft>
                <a:spcPct val="0"/>
              </a:spcAft>
            </a:pPr>
            <a:r>
              <a:rPr lang="en-GB" altLang="de-DE" sz="2600" cap="all" dirty="0">
                <a:solidFill>
                  <a:srgbClr val="5A78A0"/>
                </a:solidFill>
                <a:latin typeface="+mj-lt"/>
              </a:rPr>
              <a:t>WE GO THE WAY WITH YOU.</a:t>
            </a:r>
          </a:p>
          <a:p>
            <a:pPr indent="92075" defTabSz="914400" eaLnBrk="0" fontAlgn="base" hangingPunct="0">
              <a:spcBef>
                <a:spcPct val="0"/>
              </a:spcBef>
              <a:spcAft>
                <a:spcPct val="0"/>
              </a:spcAft>
            </a:pPr>
            <a:r>
              <a:rPr lang="en-GB" altLang="de-DE" sz="910" dirty="0">
                <a:solidFill>
                  <a:srgbClr val="5A78A0"/>
                </a:solidFill>
                <a:latin typeface="Aptos Light" panose="020B0004020202020204" pitchFamily="34" charset="0"/>
              </a:rPr>
              <a:t>ENVIRONMENTAL MONITORING   GAS LEAK DETECTION  OIL LEAK DETECTION</a:t>
            </a:r>
          </a:p>
        </p:txBody>
      </p:sp>
      <p:sp>
        <p:nvSpPr>
          <p:cNvPr id="16" name="Textfeld 15">
            <a:extLst>
              <a:ext uri="{FF2B5EF4-FFF2-40B4-BE49-F238E27FC236}">
                <a16:creationId xmlns:a16="http://schemas.microsoft.com/office/drawing/2014/main" id="{32C729F1-FBD4-0CD4-A90D-2AE708078927}"/>
              </a:ext>
            </a:extLst>
          </p:cNvPr>
          <p:cNvSpPr txBox="1"/>
          <p:nvPr/>
        </p:nvSpPr>
        <p:spPr>
          <a:xfrm>
            <a:off x="3182113" y="6556208"/>
            <a:ext cx="4377562" cy="1934751"/>
          </a:xfrm>
          <a:prstGeom prst="rect">
            <a:avLst/>
          </a:prstGeom>
          <a:solidFill>
            <a:schemeClr val="bg1">
              <a:lumMod val="95000"/>
            </a:schemeClr>
          </a:solidFill>
        </p:spPr>
        <p:txBody>
          <a:bodyPr wrap="square" tIns="36000" rIns="180000" bIns="36000" anchor="ctr" anchorCtr="0">
            <a:spAutoFit/>
          </a:bodyPr>
          <a:lstStyle/>
          <a:p>
            <a:pPr marL="92075" algn="just">
              <a:tabLst>
                <a:tab pos="3589338" algn="l"/>
                <a:tab pos="3678238" algn="l"/>
              </a:tabLst>
            </a:pPr>
            <a:r>
              <a:rPr lang="en-US" sz="1100" dirty="0">
                <a:latin typeface="Aptos Light" panose="020B0004020202020204" pitchFamily="34" charset="0"/>
              </a:rPr>
              <a:t>The FRANATECH CO</a:t>
            </a:r>
            <a:r>
              <a:rPr lang="en-US" sz="1100" baseline="-25000" dirty="0">
                <a:latin typeface="Aptos Light" panose="020B0004020202020204" pitchFamily="34" charset="0"/>
              </a:rPr>
              <a:t>2</a:t>
            </a:r>
            <a:r>
              <a:rPr lang="en-US" sz="1100" dirty="0">
                <a:latin typeface="Aptos Light" panose="020B0004020202020204" pitchFamily="34" charset="0"/>
              </a:rPr>
              <a:t>-HR is an in-situ sensor to be deployed underwater. It measures the Carbon Dioxide dissolved in fresh or salt water. The concentration of dissolved CO</a:t>
            </a:r>
            <a:r>
              <a:rPr lang="en-US" sz="1100" baseline="-25000" dirty="0">
                <a:latin typeface="Aptos Light" panose="020B0004020202020204" pitchFamily="34" charset="0"/>
              </a:rPr>
              <a:t>2</a:t>
            </a:r>
            <a:r>
              <a:rPr lang="en-US" sz="1100" dirty="0">
                <a:latin typeface="Aptos Light" panose="020B0004020202020204" pitchFamily="34" charset="0"/>
              </a:rPr>
              <a:t> in the water equilibrates with the concentration in the internal detector room of the sensor. Outside water and detector room are separated by a pressure resistant membrane inlet system, which is impermeable to water and ions, but let gases diffuse freely back and forth. The process is continuous and reversible, so that the changes of internal concentration are mirroring the changes in the outside water. The internal detector uses Infra-Red Absorptiometry to </a:t>
            </a:r>
            <a:r>
              <a:rPr lang="en-US" sz="1100" dirty="0" err="1">
                <a:latin typeface="Aptos Light" panose="020B0004020202020204" pitchFamily="34" charset="0"/>
              </a:rPr>
              <a:t>analyse</a:t>
            </a:r>
            <a:r>
              <a:rPr lang="en-US" sz="1100" dirty="0">
                <a:latin typeface="Aptos Light" panose="020B0004020202020204" pitchFamily="34" charset="0"/>
              </a:rPr>
              <a:t> the gas. This technology is tuned for CO</a:t>
            </a:r>
            <a:r>
              <a:rPr lang="en-US" sz="1100" baseline="-25000" dirty="0">
                <a:latin typeface="Aptos Light" panose="020B0004020202020204" pitchFamily="34" charset="0"/>
              </a:rPr>
              <a:t>2</a:t>
            </a:r>
            <a:r>
              <a:rPr lang="en-US" sz="1100" dirty="0">
                <a:latin typeface="Aptos Light" panose="020B0004020202020204" pitchFamily="34" charset="0"/>
              </a:rPr>
              <a:t>, thus minimizing cross-sensitivities.</a:t>
            </a:r>
            <a:endParaRPr lang="de-DE" sz="1100" dirty="0">
              <a:latin typeface="Aptos Light" panose="020B0004020202020204" pitchFamily="34" charset="0"/>
            </a:endParaRPr>
          </a:p>
        </p:txBody>
      </p:sp>
      <p:pic>
        <p:nvPicPr>
          <p:cNvPr id="30" name="Grafik 29" descr="Ein Bild, das Text, Im Haus, Screenshot, Computer enthält.&#10;&#10;KI-generierte Inhalte können fehlerhaft sein.">
            <a:extLst>
              <a:ext uri="{FF2B5EF4-FFF2-40B4-BE49-F238E27FC236}">
                <a16:creationId xmlns:a16="http://schemas.microsoft.com/office/drawing/2014/main" id="{242968CE-E77E-B778-E83D-5D945A4C8BE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9507" t="378" r="7445" b="-378"/>
          <a:stretch>
            <a:fillRect/>
          </a:stretch>
        </p:blipFill>
        <p:spPr>
          <a:xfrm>
            <a:off x="3181" y="6556207"/>
            <a:ext cx="3178932" cy="1934751"/>
          </a:xfrm>
          <a:prstGeom prst="rect">
            <a:avLst/>
          </a:prstGeom>
        </p:spPr>
      </p:pic>
      <p:sp>
        <p:nvSpPr>
          <p:cNvPr id="10" name="Textfeld 9">
            <a:extLst>
              <a:ext uri="{FF2B5EF4-FFF2-40B4-BE49-F238E27FC236}">
                <a16:creationId xmlns:a16="http://schemas.microsoft.com/office/drawing/2014/main" id="{FCD954E0-B0F1-78E3-8454-5D9E78123F5B}"/>
              </a:ext>
            </a:extLst>
          </p:cNvPr>
          <p:cNvSpPr txBox="1"/>
          <p:nvPr/>
        </p:nvSpPr>
        <p:spPr>
          <a:xfrm>
            <a:off x="3269904" y="4581971"/>
            <a:ext cx="3593175" cy="1785104"/>
          </a:xfrm>
          <a:prstGeom prst="rect">
            <a:avLst/>
          </a:prstGeom>
          <a:noFill/>
        </p:spPr>
        <p:txBody>
          <a:bodyPr wrap="square">
            <a:spAutoFit/>
          </a:bodyPr>
          <a:lstStyle/>
          <a:p>
            <a:pPr>
              <a:tabLst>
                <a:tab pos="1436688" algn="l"/>
              </a:tabLst>
            </a:pPr>
            <a:r>
              <a:rPr lang="de-DE" sz="1100" dirty="0">
                <a:solidFill>
                  <a:srgbClr val="333333"/>
                </a:solidFill>
                <a:latin typeface="Aptos Light" panose="020B0004020202020204" pitchFamily="34" charset="0"/>
              </a:rPr>
              <a:t>Depth </a:t>
            </a:r>
            <a:r>
              <a:rPr lang="de-DE" sz="1100" dirty="0" err="1">
                <a:solidFill>
                  <a:srgbClr val="333333"/>
                </a:solidFill>
                <a:latin typeface="Aptos Light" panose="020B0004020202020204" pitchFamily="34" charset="0"/>
              </a:rPr>
              <a:t>sensor</a:t>
            </a:r>
            <a:r>
              <a:rPr lang="de-DE" sz="1100" dirty="0">
                <a:solidFill>
                  <a:srgbClr val="333333"/>
                </a:solidFill>
                <a:latin typeface="Aptos Light" panose="020B0004020202020204" pitchFamily="34" charset="0"/>
              </a:rPr>
              <a:t> 		</a:t>
            </a:r>
            <a:r>
              <a:rPr lang="de-DE" sz="1100" dirty="0" err="1">
                <a:solidFill>
                  <a:srgbClr val="333333"/>
                </a:solidFill>
                <a:latin typeface="Aptos Light" panose="020B0004020202020204" pitchFamily="34" charset="0"/>
              </a:rPr>
              <a:t>up</a:t>
            </a:r>
            <a:r>
              <a:rPr lang="de-DE" sz="1100" dirty="0">
                <a:solidFill>
                  <a:srgbClr val="333333"/>
                </a:solidFill>
                <a:latin typeface="Aptos Light" panose="020B0004020202020204" pitchFamily="34" charset="0"/>
              </a:rPr>
              <a:t> </a:t>
            </a:r>
            <a:r>
              <a:rPr lang="de-DE" sz="1100" dirty="0" err="1">
                <a:solidFill>
                  <a:srgbClr val="333333"/>
                </a:solidFill>
                <a:latin typeface="Aptos Light" panose="020B0004020202020204" pitchFamily="34" charset="0"/>
              </a:rPr>
              <a:t>to</a:t>
            </a:r>
            <a:r>
              <a:rPr lang="de-DE" sz="1100" dirty="0">
                <a:solidFill>
                  <a:srgbClr val="333333"/>
                </a:solidFill>
                <a:latin typeface="Aptos Light" panose="020B0004020202020204" pitchFamily="34" charset="0"/>
              </a:rPr>
              <a:t> 300m</a:t>
            </a:r>
          </a:p>
          <a:p>
            <a:pPr>
              <a:tabLst>
                <a:tab pos="1436688" algn="l"/>
              </a:tabLst>
            </a:pPr>
            <a:r>
              <a:rPr lang="de-DE" sz="1100" dirty="0">
                <a:solidFill>
                  <a:srgbClr val="333333"/>
                </a:solidFill>
                <a:latin typeface="Aptos Light" panose="020B0004020202020204" pitchFamily="34" charset="0"/>
              </a:rPr>
              <a:t>Range 		1 - 50 mg/l</a:t>
            </a:r>
          </a:p>
          <a:p>
            <a:pPr>
              <a:tabLst>
                <a:tab pos="1436688" algn="l"/>
              </a:tabLst>
            </a:pPr>
            <a:r>
              <a:rPr lang="de-DE" sz="1100" dirty="0">
                <a:solidFill>
                  <a:srgbClr val="333333"/>
                </a:solidFill>
                <a:latin typeface="Aptos Light" panose="020B0004020202020204" pitchFamily="34" charset="0"/>
              </a:rPr>
              <a:t>Operation </a:t>
            </a:r>
            <a:r>
              <a:rPr lang="de-DE" sz="1100" dirty="0" err="1">
                <a:solidFill>
                  <a:srgbClr val="333333"/>
                </a:solidFill>
                <a:latin typeface="Aptos Light" panose="020B0004020202020204" pitchFamily="34" charset="0"/>
              </a:rPr>
              <a:t>temperature</a:t>
            </a:r>
            <a:r>
              <a:rPr lang="de-DE" sz="1100" dirty="0">
                <a:solidFill>
                  <a:srgbClr val="333333"/>
                </a:solidFill>
                <a:latin typeface="Aptos Light" panose="020B0004020202020204" pitchFamily="34" charset="0"/>
              </a:rPr>
              <a:t> 		-2°C - +40°C</a:t>
            </a:r>
          </a:p>
          <a:p>
            <a:pPr>
              <a:tabLst>
                <a:tab pos="1436688" algn="l"/>
              </a:tabLst>
            </a:pPr>
            <a:r>
              <a:rPr lang="de-DE" sz="1100" dirty="0" err="1">
                <a:solidFill>
                  <a:srgbClr val="333333"/>
                </a:solidFill>
                <a:latin typeface="Aptos Light" panose="020B0004020202020204" pitchFamily="34" charset="0"/>
              </a:rPr>
              <a:t>Salinity</a:t>
            </a:r>
            <a:r>
              <a:rPr lang="de-DE" sz="1100" dirty="0">
                <a:solidFill>
                  <a:srgbClr val="333333"/>
                </a:solidFill>
                <a:latin typeface="Aptos Light" panose="020B0004020202020204" pitchFamily="34" charset="0"/>
              </a:rPr>
              <a:t> 		0.5 – 40.0 ‰</a:t>
            </a:r>
          </a:p>
          <a:p>
            <a:pPr>
              <a:tabLst>
                <a:tab pos="1436688" algn="l"/>
              </a:tabLst>
            </a:pPr>
            <a:r>
              <a:rPr lang="de-DE" sz="1100" dirty="0">
                <a:solidFill>
                  <a:srgbClr val="333333"/>
                </a:solidFill>
                <a:latin typeface="Aptos Light" panose="020B0004020202020204" pitchFamily="34" charset="0"/>
              </a:rPr>
              <a:t>Output 		analog 4..20mA</a:t>
            </a:r>
            <a:endParaRPr lang="de-DE" sz="1100" dirty="0">
              <a:latin typeface="Aptos Light" panose="020B0004020202020204" pitchFamily="34" charset="0"/>
            </a:endParaRPr>
          </a:p>
          <a:p>
            <a:pPr>
              <a:tabLst>
                <a:tab pos="1436688" algn="l"/>
              </a:tabLst>
            </a:pPr>
            <a:r>
              <a:rPr lang="de-DE" sz="1100" dirty="0">
                <a:latin typeface="Aptos Light" panose="020B0004020202020204" pitchFamily="34" charset="0"/>
              </a:rPr>
              <a:t>Supply </a:t>
            </a:r>
            <a:r>
              <a:rPr lang="de-DE" sz="1100" dirty="0" err="1">
                <a:latin typeface="Aptos Light" panose="020B0004020202020204" pitchFamily="34" charset="0"/>
              </a:rPr>
              <a:t>voltage</a:t>
            </a:r>
            <a:r>
              <a:rPr lang="de-DE" sz="1100" dirty="0">
                <a:latin typeface="Aptos Light" panose="020B0004020202020204" pitchFamily="34" charset="0"/>
              </a:rPr>
              <a:t> 		nominal </a:t>
            </a:r>
            <a:r>
              <a:rPr lang="de-DE" sz="1100" dirty="0">
                <a:solidFill>
                  <a:srgbClr val="333333"/>
                </a:solidFill>
                <a:latin typeface="Aptos Light" panose="020B0004020202020204" pitchFamily="34" charset="0"/>
              </a:rPr>
              <a:t>24 VDC</a:t>
            </a:r>
          </a:p>
          <a:p>
            <a:pPr>
              <a:tabLst>
                <a:tab pos="1436688" algn="l"/>
              </a:tabLst>
            </a:pPr>
            <a:r>
              <a:rPr lang="de-DE" sz="1100" dirty="0">
                <a:solidFill>
                  <a:srgbClr val="333333"/>
                </a:solidFill>
                <a:latin typeface="Aptos Light" panose="020B0004020202020204" pitchFamily="34" charset="0"/>
              </a:rPr>
              <a:t>Power </a:t>
            </a:r>
            <a:r>
              <a:rPr lang="de-DE" sz="1100" dirty="0" err="1">
                <a:solidFill>
                  <a:srgbClr val="333333"/>
                </a:solidFill>
                <a:latin typeface="Aptos Light" panose="020B0004020202020204" pitchFamily="34" charset="0"/>
              </a:rPr>
              <a:t>consumption</a:t>
            </a:r>
            <a:r>
              <a:rPr lang="de-DE" sz="1100" dirty="0">
                <a:solidFill>
                  <a:srgbClr val="333333"/>
                </a:solidFill>
                <a:latin typeface="Aptos Light" panose="020B0004020202020204" pitchFamily="34" charset="0"/>
              </a:rPr>
              <a:t> 		&lt;2.0 W</a:t>
            </a:r>
          </a:p>
          <a:p>
            <a:pPr>
              <a:tabLst>
                <a:tab pos="1436688" algn="l"/>
              </a:tabLst>
            </a:pPr>
            <a:r>
              <a:rPr lang="de-DE" sz="1100" dirty="0">
                <a:solidFill>
                  <a:srgbClr val="333333"/>
                </a:solidFill>
                <a:latin typeface="Aptos Light" panose="020B0004020202020204" pitchFamily="34" charset="0"/>
              </a:rPr>
              <a:t>Sensor		2.6 kg</a:t>
            </a:r>
          </a:p>
          <a:p>
            <a:pPr>
              <a:tabLst>
                <a:tab pos="1436688" algn="l"/>
              </a:tabLst>
            </a:pPr>
            <a:r>
              <a:rPr lang="de-DE" sz="1100" dirty="0">
                <a:solidFill>
                  <a:srgbClr val="333333"/>
                </a:solidFill>
                <a:latin typeface="Aptos Light" panose="020B0004020202020204" pitchFamily="34" charset="0"/>
              </a:rPr>
              <a:t>Cable MCIL8F 		</a:t>
            </a:r>
            <a:r>
              <a:rPr lang="de-DE" sz="1100" dirty="0" err="1">
                <a:solidFill>
                  <a:srgbClr val="333333"/>
                </a:solidFill>
                <a:latin typeface="Aptos Light" panose="020B0004020202020204" pitchFamily="34" charset="0"/>
              </a:rPr>
              <a:t>standard</a:t>
            </a:r>
            <a:r>
              <a:rPr lang="de-DE" sz="1100" dirty="0">
                <a:solidFill>
                  <a:srgbClr val="333333"/>
                </a:solidFill>
                <a:latin typeface="Aptos Light" panose="020B0004020202020204" pitchFamily="34" charset="0"/>
              </a:rPr>
              <a:t> 10m</a:t>
            </a:r>
          </a:p>
          <a:p>
            <a:pPr>
              <a:tabLst>
                <a:tab pos="1436688" algn="l"/>
              </a:tabLst>
            </a:pPr>
            <a:r>
              <a:rPr lang="de-DE" sz="1100" dirty="0">
                <a:solidFill>
                  <a:srgbClr val="333333"/>
                </a:solidFill>
                <a:latin typeface="Aptos Light" panose="020B0004020202020204" pitchFamily="34" charset="0"/>
              </a:rPr>
              <a:t>Part </a:t>
            </a:r>
            <a:r>
              <a:rPr lang="de-DE" sz="1100" dirty="0" err="1">
                <a:solidFill>
                  <a:srgbClr val="333333"/>
                </a:solidFill>
                <a:latin typeface="Aptos Light" panose="020B0004020202020204" pitchFamily="34" charset="0"/>
              </a:rPr>
              <a:t>number</a:t>
            </a:r>
            <a:r>
              <a:rPr lang="de-DE" sz="1100" dirty="0">
                <a:solidFill>
                  <a:srgbClr val="333333"/>
                </a:solidFill>
                <a:latin typeface="Aptos Light" panose="020B0004020202020204" pitchFamily="34" charset="0"/>
              </a:rPr>
              <a:t> Franatech		106381</a:t>
            </a:r>
          </a:p>
        </p:txBody>
      </p:sp>
      <p:sp>
        <p:nvSpPr>
          <p:cNvPr id="32" name="Textfeld 31">
            <a:extLst>
              <a:ext uri="{FF2B5EF4-FFF2-40B4-BE49-F238E27FC236}">
                <a16:creationId xmlns:a16="http://schemas.microsoft.com/office/drawing/2014/main" id="{7DCC1DD0-7DC7-500C-2B48-C6CC4F1985D3}"/>
              </a:ext>
            </a:extLst>
          </p:cNvPr>
          <p:cNvSpPr txBox="1"/>
          <p:nvPr/>
        </p:nvSpPr>
        <p:spPr>
          <a:xfrm>
            <a:off x="3269905" y="4244078"/>
            <a:ext cx="1901060" cy="307777"/>
          </a:xfrm>
          <a:prstGeom prst="rect">
            <a:avLst/>
          </a:prstGeom>
          <a:noFill/>
        </p:spPr>
        <p:txBody>
          <a:bodyPr wrap="square">
            <a:spAutoFit/>
          </a:bodyPr>
          <a:lstStyle/>
          <a:p>
            <a:pPr>
              <a:buNone/>
            </a:pPr>
            <a:r>
              <a:rPr lang="de-DE" sz="1400" cap="all" dirty="0">
                <a:solidFill>
                  <a:srgbClr val="333333"/>
                </a:solidFill>
                <a:latin typeface="+mj-lt"/>
              </a:rPr>
              <a:t>PRODUCT DATA</a:t>
            </a:r>
          </a:p>
        </p:txBody>
      </p:sp>
      <p:sp>
        <p:nvSpPr>
          <p:cNvPr id="35" name="Textfeld 34">
            <a:extLst>
              <a:ext uri="{FF2B5EF4-FFF2-40B4-BE49-F238E27FC236}">
                <a16:creationId xmlns:a16="http://schemas.microsoft.com/office/drawing/2014/main" id="{8267D7C9-A645-7B3D-9D8D-1F9323C6C85F}"/>
              </a:ext>
            </a:extLst>
          </p:cNvPr>
          <p:cNvSpPr txBox="1"/>
          <p:nvPr/>
        </p:nvSpPr>
        <p:spPr>
          <a:xfrm>
            <a:off x="97077" y="8648482"/>
            <a:ext cx="1901058" cy="492443"/>
          </a:xfrm>
          <a:prstGeom prst="rect">
            <a:avLst/>
          </a:prstGeom>
          <a:noFill/>
        </p:spPr>
        <p:txBody>
          <a:bodyPr wrap="square">
            <a:spAutoFit/>
          </a:bodyPr>
          <a:lstStyle>
            <a:defPPr>
              <a:defRPr lang="en-US"/>
            </a:defPPr>
            <a:lvl1pPr>
              <a:buNone/>
              <a:defRPr sz="1400" cap="all">
                <a:solidFill>
                  <a:srgbClr val="333333"/>
                </a:solidFill>
                <a:effectLst/>
                <a:latin typeface="+mj-lt"/>
              </a:defRPr>
            </a:lvl1pPr>
          </a:lstStyle>
          <a:p>
            <a:r>
              <a:rPr lang="de-DE" dirty="0"/>
              <a:t>DIMENSIONS</a:t>
            </a:r>
          </a:p>
          <a:p>
            <a:r>
              <a:rPr lang="de-DE" sz="1100" cap="none" dirty="0"/>
              <a:t>(in mm)</a:t>
            </a:r>
          </a:p>
        </p:txBody>
      </p:sp>
      <p:pic>
        <p:nvPicPr>
          <p:cNvPr id="44" name="Grafik 43" descr="Ein Bild, das Schrift, Text, Grafiken, Screenshot enthält.&#10;&#10;KI-generierte Inhalte können fehlerhaft sein.">
            <a:extLst>
              <a:ext uri="{FF2B5EF4-FFF2-40B4-BE49-F238E27FC236}">
                <a16:creationId xmlns:a16="http://schemas.microsoft.com/office/drawing/2014/main" id="{FFD73D41-5A27-F3A3-F0EA-6B2133C7D3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9746" y="10051950"/>
            <a:ext cx="2356221" cy="526040"/>
          </a:xfrm>
          <a:prstGeom prst="rect">
            <a:avLst/>
          </a:prstGeom>
        </p:spPr>
      </p:pic>
      <p:sp>
        <p:nvSpPr>
          <p:cNvPr id="47" name="Textfeld 46">
            <a:extLst>
              <a:ext uri="{FF2B5EF4-FFF2-40B4-BE49-F238E27FC236}">
                <a16:creationId xmlns:a16="http://schemas.microsoft.com/office/drawing/2014/main" id="{43728C52-2E49-55DD-C995-C984115E1B0E}"/>
              </a:ext>
            </a:extLst>
          </p:cNvPr>
          <p:cNvSpPr txBox="1"/>
          <p:nvPr/>
        </p:nvSpPr>
        <p:spPr>
          <a:xfrm>
            <a:off x="97077" y="4620906"/>
            <a:ext cx="2967409" cy="1446550"/>
          </a:xfrm>
          <a:prstGeom prst="rect">
            <a:avLst/>
          </a:prstGeom>
          <a:noFill/>
        </p:spPr>
        <p:txBody>
          <a:bodyPr wrap="square">
            <a:spAutoFit/>
          </a:bodyPr>
          <a:lstStyle/>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Plug-and-play</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Easy to use</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Continuous monitoring</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Reliable and accurate</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Maintenance limited to a few minutes a month</a:t>
            </a:r>
          </a:p>
          <a:p>
            <a:pPr marL="88900" indent="-88900">
              <a:buSzPct val="50000"/>
              <a:buFont typeface="Wingdings" panose="05000000000000000000" pitchFamily="2" charset="2"/>
              <a:buChar char="§"/>
            </a:pPr>
            <a:r>
              <a:rPr lang="en-US" sz="1100" dirty="0">
                <a:solidFill>
                  <a:srgbClr val="333333"/>
                </a:solidFill>
                <a:latin typeface="Aptos Light" panose="020B0004020202020204" pitchFamily="34" charset="0"/>
              </a:rPr>
              <a:t>Recalibration every 3 to 5 years.</a:t>
            </a:r>
          </a:p>
          <a:p>
            <a:pPr algn="l">
              <a:buFont typeface="Arial" panose="020B0604020202020204" pitchFamily="34" charset="0"/>
              <a:buChar char="•"/>
            </a:pPr>
            <a:endParaRPr lang="en-US" sz="1100" dirty="0">
              <a:solidFill>
                <a:srgbClr val="333333"/>
              </a:solidFill>
              <a:latin typeface="Aptos Light" panose="020B0004020202020204" pitchFamily="34" charset="0"/>
            </a:endParaRPr>
          </a:p>
        </p:txBody>
      </p:sp>
      <p:sp>
        <p:nvSpPr>
          <p:cNvPr id="48" name="Textfeld 47">
            <a:extLst>
              <a:ext uri="{FF2B5EF4-FFF2-40B4-BE49-F238E27FC236}">
                <a16:creationId xmlns:a16="http://schemas.microsoft.com/office/drawing/2014/main" id="{877B4C39-8D89-6CD8-06AE-44D0DF52A07D}"/>
              </a:ext>
            </a:extLst>
          </p:cNvPr>
          <p:cNvSpPr txBox="1"/>
          <p:nvPr/>
        </p:nvSpPr>
        <p:spPr>
          <a:xfrm>
            <a:off x="97077" y="4260154"/>
            <a:ext cx="1360115" cy="307777"/>
          </a:xfrm>
          <a:prstGeom prst="rect">
            <a:avLst/>
          </a:prstGeom>
          <a:noFill/>
        </p:spPr>
        <p:txBody>
          <a:bodyPr wrap="square">
            <a:spAutoFit/>
          </a:bodyPr>
          <a:lstStyle>
            <a:defPPr>
              <a:defRPr lang="en-US"/>
            </a:defPPr>
            <a:lvl1pPr>
              <a:buNone/>
              <a:defRPr sz="1400" cap="all">
                <a:solidFill>
                  <a:srgbClr val="333333"/>
                </a:solidFill>
                <a:effectLst/>
                <a:latin typeface="+mj-lt"/>
              </a:defRPr>
            </a:lvl1pPr>
          </a:lstStyle>
          <a:p>
            <a:r>
              <a:rPr lang="en-US" dirty="0"/>
              <a:t>Features</a:t>
            </a:r>
          </a:p>
        </p:txBody>
      </p:sp>
      <p:sp>
        <p:nvSpPr>
          <p:cNvPr id="51" name="Textfeld 50">
            <a:extLst>
              <a:ext uri="{FF2B5EF4-FFF2-40B4-BE49-F238E27FC236}">
                <a16:creationId xmlns:a16="http://schemas.microsoft.com/office/drawing/2014/main" id="{35AD591C-15DD-02A9-60D7-5F4890562506}"/>
              </a:ext>
            </a:extLst>
          </p:cNvPr>
          <p:cNvSpPr txBox="1"/>
          <p:nvPr/>
        </p:nvSpPr>
        <p:spPr>
          <a:xfrm>
            <a:off x="-1" y="-9904"/>
            <a:ext cx="7559675" cy="2113399"/>
          </a:xfrm>
          <a:prstGeom prst="rect">
            <a:avLst/>
          </a:prstGeom>
          <a:noFill/>
          <a:ln>
            <a:noFill/>
          </a:ln>
        </p:spPr>
        <p:txBody>
          <a:bodyPr wrap="square">
            <a:spAutoFit/>
          </a:bodyPr>
          <a:lstStyle/>
          <a:p>
            <a:pPr algn="ctr">
              <a:buNone/>
            </a:pPr>
            <a:endParaRPr lang="en-US" sz="2600" b="1" cap="all" dirty="0">
              <a:solidFill>
                <a:srgbClr val="5A78A0"/>
              </a:solidFill>
              <a:latin typeface="+mj-lt"/>
            </a:endParaRPr>
          </a:p>
          <a:p>
            <a:pPr algn="ctr">
              <a:buNone/>
            </a:pPr>
            <a:r>
              <a:rPr lang="en-US" sz="4400" kern="3300" cap="all" spc="200" dirty="0">
                <a:solidFill>
                  <a:srgbClr val="5A78A0"/>
                </a:solidFill>
                <a:latin typeface="+mj-lt"/>
              </a:rPr>
              <a:t>THE precision HR-SENSOR </a:t>
            </a:r>
          </a:p>
          <a:p>
            <a:pPr algn="ctr">
              <a:buNone/>
            </a:pPr>
            <a:r>
              <a:rPr lang="en-US" sz="4400" kern="3300" cap="all" spc="200" dirty="0">
                <a:solidFill>
                  <a:srgbClr val="5A78A0"/>
                </a:solidFill>
                <a:latin typeface="+mj-lt"/>
              </a:rPr>
              <a:t>for dissolved co2</a:t>
            </a:r>
          </a:p>
          <a:p>
            <a:pPr algn="ctr">
              <a:buNone/>
            </a:pPr>
            <a:endParaRPr lang="en-US" sz="2600" b="1" cap="all" baseline="-25000" dirty="0">
              <a:solidFill>
                <a:srgbClr val="5A78A0"/>
              </a:solidFill>
              <a:latin typeface="+mj-lt"/>
            </a:endParaRPr>
          </a:p>
        </p:txBody>
      </p:sp>
      <p:pic>
        <p:nvPicPr>
          <p:cNvPr id="6" name="Grafik 5">
            <a:extLst>
              <a:ext uri="{FF2B5EF4-FFF2-40B4-BE49-F238E27FC236}">
                <a16:creationId xmlns:a16="http://schemas.microsoft.com/office/drawing/2014/main" id="{F21CEF52-A87D-E6F1-B0DF-B706B0EAA381}"/>
              </a:ext>
            </a:extLst>
          </p:cNvPr>
          <p:cNvPicPr>
            <a:picLocks noChangeAspect="1"/>
          </p:cNvPicPr>
          <p:nvPr/>
        </p:nvPicPr>
        <p:blipFill>
          <a:blip r:embed="rId8"/>
          <a:stretch>
            <a:fillRect/>
          </a:stretch>
        </p:blipFill>
        <p:spPr>
          <a:xfrm>
            <a:off x="2134751" y="8590564"/>
            <a:ext cx="4303447" cy="1236048"/>
          </a:xfrm>
          <a:prstGeom prst="rect">
            <a:avLst/>
          </a:prstGeom>
        </p:spPr>
      </p:pic>
      <p:sp>
        <p:nvSpPr>
          <p:cNvPr id="7" name="Rechteck 6">
            <a:extLst>
              <a:ext uri="{FF2B5EF4-FFF2-40B4-BE49-F238E27FC236}">
                <a16:creationId xmlns:a16="http://schemas.microsoft.com/office/drawing/2014/main" id="{8F5793E2-4140-9C18-BA9A-A9E63A192000}"/>
              </a:ext>
            </a:extLst>
          </p:cNvPr>
          <p:cNvSpPr/>
          <p:nvPr/>
        </p:nvSpPr>
        <p:spPr>
          <a:xfrm>
            <a:off x="2380269" y="8613422"/>
            <a:ext cx="374361" cy="5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 dirty="0">
                <a:solidFill>
                  <a:schemeClr val="tx1"/>
                </a:solidFill>
                <a:latin typeface="Aptos Light" panose="020B0004020202020204" pitchFamily="34" charset="0"/>
              </a:rPr>
              <a:t>Ø 95</a:t>
            </a:r>
          </a:p>
        </p:txBody>
      </p:sp>
      <p:sp>
        <p:nvSpPr>
          <p:cNvPr id="8" name="Rechteck 7">
            <a:extLst>
              <a:ext uri="{FF2B5EF4-FFF2-40B4-BE49-F238E27FC236}">
                <a16:creationId xmlns:a16="http://schemas.microsoft.com/office/drawing/2014/main" id="{6CBBBE68-5AC9-D499-E216-11D6DD62BC38}"/>
              </a:ext>
            </a:extLst>
          </p:cNvPr>
          <p:cNvSpPr/>
          <p:nvPr/>
        </p:nvSpPr>
        <p:spPr>
          <a:xfrm>
            <a:off x="4273839" y="8609227"/>
            <a:ext cx="374361" cy="5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 dirty="0">
                <a:solidFill>
                  <a:schemeClr val="tx1"/>
                </a:solidFill>
                <a:latin typeface="Aptos Light" panose="020B0004020202020204" pitchFamily="34" charset="0"/>
              </a:rPr>
              <a:t>279</a:t>
            </a:r>
          </a:p>
        </p:txBody>
      </p:sp>
      <p:sp>
        <p:nvSpPr>
          <p:cNvPr id="9" name="Rechteck 8">
            <a:extLst>
              <a:ext uri="{FF2B5EF4-FFF2-40B4-BE49-F238E27FC236}">
                <a16:creationId xmlns:a16="http://schemas.microsoft.com/office/drawing/2014/main" id="{624CE24D-5504-76F1-0E82-EC2806401187}"/>
              </a:ext>
            </a:extLst>
          </p:cNvPr>
          <p:cNvSpPr/>
          <p:nvPr/>
        </p:nvSpPr>
        <p:spPr>
          <a:xfrm>
            <a:off x="5750214" y="8610205"/>
            <a:ext cx="374361" cy="5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 dirty="0">
                <a:solidFill>
                  <a:schemeClr val="tx1"/>
                </a:solidFill>
                <a:latin typeface="Aptos Light" panose="020B0004020202020204" pitchFamily="34" charset="0"/>
              </a:rPr>
              <a:t>100</a:t>
            </a:r>
          </a:p>
        </p:txBody>
      </p:sp>
      <p:sp>
        <p:nvSpPr>
          <p:cNvPr id="11" name="Rechteck 10">
            <a:extLst>
              <a:ext uri="{FF2B5EF4-FFF2-40B4-BE49-F238E27FC236}">
                <a16:creationId xmlns:a16="http://schemas.microsoft.com/office/drawing/2014/main" id="{D659512C-208D-13B9-A751-F4E0D5167E9F}"/>
              </a:ext>
            </a:extLst>
          </p:cNvPr>
          <p:cNvSpPr/>
          <p:nvPr/>
        </p:nvSpPr>
        <p:spPr>
          <a:xfrm>
            <a:off x="5581650" y="8912157"/>
            <a:ext cx="241935" cy="73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 dirty="0">
                <a:solidFill>
                  <a:schemeClr val="tx1"/>
                </a:solidFill>
                <a:latin typeface="Aptos Light" panose="020B0004020202020204" pitchFamily="34" charset="0"/>
              </a:rPr>
              <a:t>40</a:t>
            </a:r>
          </a:p>
        </p:txBody>
      </p:sp>
      <p:sp>
        <p:nvSpPr>
          <p:cNvPr id="13" name="Rechteck 12">
            <a:extLst>
              <a:ext uri="{FF2B5EF4-FFF2-40B4-BE49-F238E27FC236}">
                <a16:creationId xmlns:a16="http://schemas.microsoft.com/office/drawing/2014/main" id="{778A8B69-E82F-CF7F-44DC-18978EE97097}"/>
              </a:ext>
            </a:extLst>
          </p:cNvPr>
          <p:cNvSpPr/>
          <p:nvPr/>
        </p:nvSpPr>
        <p:spPr>
          <a:xfrm rot="1800000">
            <a:off x="5883058" y="9237870"/>
            <a:ext cx="202881" cy="65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r>
              <a:rPr lang="de-DE" sz="400" dirty="0">
                <a:solidFill>
                  <a:schemeClr val="tx1"/>
                </a:solidFill>
                <a:latin typeface="Aptos Light" panose="020B0004020202020204" pitchFamily="34" charset="0"/>
              </a:rPr>
              <a:t>Ø 19</a:t>
            </a:r>
          </a:p>
        </p:txBody>
      </p:sp>
      <p:sp>
        <p:nvSpPr>
          <p:cNvPr id="14" name="Rechteck 13">
            <a:extLst>
              <a:ext uri="{FF2B5EF4-FFF2-40B4-BE49-F238E27FC236}">
                <a16:creationId xmlns:a16="http://schemas.microsoft.com/office/drawing/2014/main" id="{68EFC54C-30CC-EAE3-E44F-6286E72AA4DC}"/>
              </a:ext>
            </a:extLst>
          </p:cNvPr>
          <p:cNvSpPr/>
          <p:nvPr/>
        </p:nvSpPr>
        <p:spPr>
          <a:xfrm>
            <a:off x="4648200" y="9683647"/>
            <a:ext cx="374361" cy="5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 dirty="0">
                <a:solidFill>
                  <a:schemeClr val="tx1"/>
                </a:solidFill>
                <a:latin typeface="Aptos Light" panose="020B0004020202020204" pitchFamily="34" charset="0"/>
              </a:rPr>
              <a:t>379</a:t>
            </a:r>
          </a:p>
        </p:txBody>
      </p:sp>
    </p:spTree>
    <p:extLst>
      <p:ext uri="{BB962C8B-B14F-4D97-AF65-F5344CB8AC3E}">
        <p14:creationId xmlns:p14="http://schemas.microsoft.com/office/powerpoint/2010/main" val="14296250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192A405E8FD104AA8A0CBA8FB1ACDF8" ma:contentTypeVersion="11" ma:contentTypeDescription="Ein neues Dokument erstellen." ma:contentTypeScope="" ma:versionID="3b6deefadbac8447175b14c41093b5dd">
  <xsd:schema xmlns:xsd="http://www.w3.org/2001/XMLSchema" xmlns:xs="http://www.w3.org/2001/XMLSchema" xmlns:p="http://schemas.microsoft.com/office/2006/metadata/properties" xmlns:ns2="9e2735f2-b9c7-4cae-a0e6-ccb817969fae" xmlns:ns3="d277abe9-12fd-4c55-8482-0b5cb844eca0" targetNamespace="http://schemas.microsoft.com/office/2006/metadata/properties" ma:root="true" ma:fieldsID="0e333851ee9f8a59d643fdd2c9a5c946" ns2:_="" ns3:_="">
    <xsd:import namespace="9e2735f2-b9c7-4cae-a0e6-ccb817969fae"/>
    <xsd:import namespace="d277abe9-12fd-4c55-8482-0b5cb844ec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735f2-b9c7-4cae-a0e6-ccb817969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2ef8860-f258-4431-b482-bfa17ae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7abe9-12fd-4c55-8482-0b5cb844e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b2aec4-85ba-4f57-9318-8f60e6c8def8}" ma:internalName="TaxCatchAll" ma:showField="CatchAllData" ma:web="d277abe9-12fd-4c55-8482-0b5cb844e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2735f2-b9c7-4cae-a0e6-ccb817969fae">
      <Terms xmlns="http://schemas.microsoft.com/office/infopath/2007/PartnerControls"/>
    </lcf76f155ced4ddcb4097134ff3c332f>
    <TaxCatchAll xmlns="d277abe9-12fd-4c55-8482-0b5cb844eca0" xsi:nil="true"/>
  </documentManagement>
</p:properties>
</file>

<file path=customXml/itemProps1.xml><?xml version="1.0" encoding="utf-8"?>
<ds:datastoreItem xmlns:ds="http://schemas.openxmlformats.org/officeDocument/2006/customXml" ds:itemID="{AD6AB8F3-29CD-4539-9509-D094F62E258B}"/>
</file>

<file path=customXml/itemProps2.xml><?xml version="1.0" encoding="utf-8"?>
<ds:datastoreItem xmlns:ds="http://schemas.openxmlformats.org/officeDocument/2006/customXml" ds:itemID="{15A269DD-E2AA-47F6-874C-5DF662876C18}"/>
</file>

<file path=customXml/itemProps3.xml><?xml version="1.0" encoding="utf-8"?>
<ds:datastoreItem xmlns:ds="http://schemas.openxmlformats.org/officeDocument/2006/customXml" ds:itemID="{9E29EFE5-A819-4F7C-8BB3-2744B5F20F40}"/>
</file>

<file path=docProps/app.xml><?xml version="1.0" encoding="utf-8"?>
<Properties xmlns="http://schemas.openxmlformats.org/officeDocument/2006/extended-properties" xmlns:vt="http://schemas.openxmlformats.org/officeDocument/2006/docPropsVTypes">
  <Template>Office Theme</Template>
  <TotalTime>0</TotalTime>
  <Words>297</Words>
  <Application>Microsoft Office PowerPoint</Application>
  <PresentationFormat>Benutzerdefiniert</PresentationFormat>
  <Paragraphs>37</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Aptos</vt:lpstr>
      <vt:lpstr>Aptos Display</vt:lpstr>
      <vt:lpstr>Aptos Light</vt:lpstr>
      <vt:lpstr>Arial</vt:lpstr>
      <vt:lpstr>Wingdings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Pehl</dc:creator>
  <cp:lastModifiedBy>Thomas Pehl</cp:lastModifiedBy>
  <cp:revision>52</cp:revision>
  <cp:lastPrinted>2026-01-22T07:51:21Z</cp:lastPrinted>
  <dcterms:created xsi:type="dcterms:W3CDTF">2026-01-21T08:07:48Z</dcterms:created>
  <dcterms:modified xsi:type="dcterms:W3CDTF">2026-02-19T11:04:47Z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0x0101006192A405E8FD104AA8A0CBA8FB1ACDF8</vt:lpwstr>
  </property>
</Properties>
</file>